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1" r:id="rId5"/>
    <p:sldId id="259" r:id="rId6"/>
    <p:sldId id="260" r:id="rId7"/>
    <p:sldId id="290" r:id="rId8"/>
    <p:sldId id="262" r:id="rId9"/>
    <p:sldId id="263" r:id="rId10"/>
    <p:sldId id="265" r:id="rId11"/>
    <p:sldId id="266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4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93" r:id="rId34"/>
    <p:sldId id="288" r:id="rId35"/>
    <p:sldId id="289" r:id="rId36"/>
    <p:sldId id="292" r:id="rId37"/>
    <p:sldId id="291" r:id="rId38"/>
    <p:sldId id="294" r:id="rId39"/>
    <p:sldId id="295" r:id="rId40"/>
    <p:sldId id="296" r:id="rId41"/>
    <p:sldId id="297" r:id="rId42"/>
    <p:sldId id="298" r:id="rId43"/>
    <p:sldId id="300" r:id="rId44"/>
    <p:sldId id="301" r:id="rId45"/>
    <p:sldId id="29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o Seaman" initials="JS" lastIdx="1" clrIdx="0">
    <p:extLst>
      <p:ext uri="{19B8F6BF-5375-455C-9EA6-DF929625EA0E}">
        <p15:presenceInfo xmlns:p15="http://schemas.microsoft.com/office/powerpoint/2012/main" userId="d575e92be76c84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6008"/>
    <a:srgbClr val="661302"/>
    <a:srgbClr val="051063"/>
    <a:srgbClr val="006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6374" autoAdjust="0"/>
  </p:normalViewPr>
  <p:slideViewPr>
    <p:cSldViewPr snapToGrid="0">
      <p:cViewPr varScale="1">
        <p:scale>
          <a:sx n="99" d="100"/>
          <a:sy n="99" d="100"/>
        </p:scale>
        <p:origin x="90" y="336"/>
      </p:cViewPr>
      <p:guideLst/>
    </p:cSldViewPr>
  </p:slideViewPr>
  <p:outlineViewPr>
    <p:cViewPr>
      <p:scale>
        <a:sx n="33" d="100"/>
        <a:sy n="33" d="100"/>
      </p:scale>
      <p:origin x="0" y="-769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3T21:33:11.186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3T21:33:11.186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H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292DC-AB4D-468B-B860-A16A1C30C8DD}" type="datetimeFigureOut">
              <a:rPr lang="es-HN" smtClean="0"/>
              <a:t>1/11/2018</a:t>
            </a:fld>
            <a:endParaRPr lang="es-H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H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H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04341-2B83-4982-8FCD-E15821855806}" type="slidenum">
              <a:rPr lang="es-HN" smtClean="0"/>
              <a:t>‹#›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9051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H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04341-2B83-4982-8FCD-E15821855806}" type="slidenum">
              <a:rPr lang="es-HN" smtClean="0"/>
              <a:t>28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73284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locs.xtec.cat/elnuvoldecinqu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hyperlink" Target="http://www.pngall.com/treasure-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openclipart.org/detail/213775/tree-coloured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8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yes-blue-big-eyes-looking-seeing-35523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Blue_computer_icon.svg" TargetMode="Externa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arokeszter.hu/2016/07/13/parkapcsolati-matematika-mi-a-kedvenc-kompromisszumod-ha-van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ngall.com/light-bulb-p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sun-png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light-bulb-png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eyes-blue-big-eyes-looking-seeing-35523/" TargetMode="Externa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://lassekongo83.deviantart.com/art/Screen-svg-resource-308310092" TargetMode="External"/><Relationship Id="rId3" Type="http://schemas.openxmlformats.org/officeDocument/2006/relationships/hyperlink" Target="http://wccftech.com/nvidia-aib-partners-prepare-huge-geforce-gtx-980-ti-nonreference-lineup-hybrid-triple-fan-cards-unveiled/" TargetMode="External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hyperlink" Target="https://fcmdsc.wordpress.com/tag/binary-code/" TargetMode="External"/><Relationship Id="rId5" Type="http://schemas.openxmlformats.org/officeDocument/2006/relationships/hyperlink" Target="https://creativecommons.org/licenses/by-nc-sa/3.0/" TargetMode="External"/><Relationship Id="rId10" Type="http://schemas.openxmlformats.org/officeDocument/2006/relationships/image" Target="../media/image7.jpg"/><Relationship Id="rId4" Type="http://schemas.openxmlformats.org/officeDocument/2006/relationships/hyperlink" Target="http://www.thaigoodview.com/node/161515" TargetMode="External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://wccftech.com/nvidia-aib-partners-prepare-huge-geforce-gtx-980-ti-nonreference-lineup-hybrid-triple-fan-cards-unveiled/" TargetMode="External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thaigoodview.com/node/161515" TargetMode="External"/><Relationship Id="rId9" Type="http://schemas.openxmlformats.org/officeDocument/2006/relationships/hyperlink" Target="https://fcmdsc.wordpress.com/tag/binary-cod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prendiendoenlaescuelapublica.blogspot.com/2013/02/en-busca-del-tesoro-verde-del-dulc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5101-54A8-4340-A8E7-08DB216CD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HN" noProof="0" dirty="0"/>
              <a:t>Introducción al 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E4ED4-1355-45D2-AC6A-A25080E04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983342"/>
          </a:xfrm>
        </p:spPr>
        <p:txBody>
          <a:bodyPr>
            <a:normAutofit/>
          </a:bodyPr>
          <a:lstStyle/>
          <a:p>
            <a:r>
              <a:rPr lang="es-HN" noProof="0" dirty="0"/>
              <a:t>Julio Seaman</a:t>
            </a:r>
          </a:p>
          <a:p>
            <a:r>
              <a:rPr lang="es-HN" noProof="0" dirty="0"/>
              <a:t>FIT2018</a:t>
            </a:r>
          </a:p>
        </p:txBody>
      </p:sp>
    </p:spTree>
    <p:extLst>
      <p:ext uri="{BB962C8B-B14F-4D97-AF65-F5344CB8AC3E}">
        <p14:creationId xmlns:p14="http://schemas.microsoft.com/office/powerpoint/2010/main" val="62324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ABD3-CB34-4657-A550-94339C34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725" y="-85802"/>
            <a:ext cx="8610600" cy="1293028"/>
          </a:xfrm>
        </p:spPr>
        <p:txBody>
          <a:bodyPr/>
          <a:lstStyle/>
          <a:p>
            <a:r>
              <a:rPr lang="es-HN" noProof="0" dirty="0"/>
              <a:t>Vectores y puntos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8674-2B77-49E5-BC59-87D135E0E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2181" y="1726475"/>
            <a:ext cx="3526541" cy="42832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414296-C57F-4E6D-922E-ABD86ED63E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22" y="5427627"/>
            <a:ext cx="1038498" cy="1038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686699-77BF-4878-93B9-D5C1476328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389129"/>
            <a:ext cx="1038498" cy="1038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181F81-8A0C-4C99-B95F-18DB9E7B1F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22" y="3350631"/>
            <a:ext cx="1038498" cy="1038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D7018E-12B2-4D33-AD0A-C5CC7FCE2A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1798" y="2492165"/>
            <a:ext cx="1038498" cy="1038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61B51C-FA3E-47B0-9573-97F701B098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4031" y="1848943"/>
            <a:ext cx="1038498" cy="1038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25C1FC-BA88-4431-A871-40F8095703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9117" y="1207226"/>
            <a:ext cx="1038498" cy="103849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2320E6-431A-4178-97D4-D527C2F1D42C}"/>
              </a:ext>
            </a:extLst>
          </p:cNvPr>
          <p:cNvCxnSpPr>
            <a:cxnSpLocks/>
          </p:cNvCxnSpPr>
          <p:nvPr/>
        </p:nvCxnSpPr>
        <p:spPr>
          <a:xfrm flipV="1">
            <a:off x="5904411" y="3350631"/>
            <a:ext cx="0" cy="3073922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1D719F-B0B9-4578-AD3E-9C8407A3679C}"/>
              </a:ext>
            </a:extLst>
          </p:cNvPr>
          <p:cNvCxnSpPr>
            <a:cxnSpLocks/>
          </p:cNvCxnSpPr>
          <p:nvPr/>
        </p:nvCxnSpPr>
        <p:spPr>
          <a:xfrm flipV="1">
            <a:off x="6015771" y="859837"/>
            <a:ext cx="2422507" cy="2406190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29BA3B-1D59-47B9-BEBA-DA7523ED71A3}"/>
              </a:ext>
            </a:extLst>
          </p:cNvPr>
          <p:cNvSpPr txBox="1"/>
          <p:nvPr/>
        </p:nvSpPr>
        <p:spPr>
          <a:xfrm>
            <a:off x="4697500" y="4389129"/>
            <a:ext cx="8114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N</a:t>
            </a:r>
            <a:endParaRPr lang="es-HN" sz="66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872F5-842D-4A09-9E08-576A5240592C}"/>
              </a:ext>
            </a:extLst>
          </p:cNvPr>
          <p:cNvSpPr txBox="1"/>
          <p:nvPr/>
        </p:nvSpPr>
        <p:spPr>
          <a:xfrm>
            <a:off x="5840653" y="1204137"/>
            <a:ext cx="12938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NE</a:t>
            </a:r>
            <a:endParaRPr lang="es-HN" sz="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4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0414296-C57F-4E6D-922E-ABD86ED63E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8820" y="4610856"/>
            <a:ext cx="640859" cy="6408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686699-77BF-4878-93B9-D5C14763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8821" y="3998748"/>
            <a:ext cx="640859" cy="640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181F81-8A0C-4C99-B95F-18DB9E7B1F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3760" y="3287744"/>
            <a:ext cx="640859" cy="640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D7018E-12B2-4D33-AD0A-C5CC7FCE2A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1776" y="2682552"/>
            <a:ext cx="640859" cy="640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61B51C-FA3E-47B0-9573-97F701B0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1445" y="2181316"/>
            <a:ext cx="640859" cy="6408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25C1FC-BA88-4431-A871-40F8095703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01D1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725" y1="20447" x2="21725" y2="20447"/>
                        <a14:foregroundMark x1="38179" y1="60383" x2="38179" y2="60383"/>
                        <a14:foregroundMark x1="70128" y1="87220" x2="70128" y2="87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1671" y="1709589"/>
            <a:ext cx="640859" cy="64085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2320E6-431A-4178-97D4-D527C2F1D42C}"/>
              </a:ext>
            </a:extLst>
          </p:cNvPr>
          <p:cNvCxnSpPr>
            <a:cxnSpLocks/>
          </p:cNvCxnSpPr>
          <p:nvPr/>
        </p:nvCxnSpPr>
        <p:spPr>
          <a:xfrm flipV="1">
            <a:off x="4239593" y="3287744"/>
            <a:ext cx="0" cy="1963971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1D719F-B0B9-4578-AD3E-9C8407A3679C}"/>
              </a:ext>
            </a:extLst>
          </p:cNvPr>
          <p:cNvCxnSpPr>
            <a:cxnSpLocks/>
          </p:cNvCxnSpPr>
          <p:nvPr/>
        </p:nvCxnSpPr>
        <p:spPr>
          <a:xfrm flipV="1">
            <a:off x="4353427" y="1485021"/>
            <a:ext cx="1568244" cy="1732578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29BA3B-1D59-47B9-BEBA-DA7523ED71A3}"/>
              </a:ext>
            </a:extLst>
          </p:cNvPr>
          <p:cNvSpPr txBox="1"/>
          <p:nvPr/>
        </p:nvSpPr>
        <p:spPr>
          <a:xfrm>
            <a:off x="3032682" y="3642681"/>
            <a:ext cx="8114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N</a:t>
            </a:r>
            <a:endParaRPr lang="es-HN" sz="66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872F5-842D-4A09-9E08-576A5240592C}"/>
              </a:ext>
            </a:extLst>
          </p:cNvPr>
          <p:cNvSpPr txBox="1"/>
          <p:nvPr/>
        </p:nvSpPr>
        <p:spPr>
          <a:xfrm>
            <a:off x="3784260" y="1379209"/>
            <a:ext cx="12938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NE</a:t>
            </a:r>
            <a:endParaRPr lang="es-HN" sz="6600" dirty="0">
              <a:solidFill>
                <a:schemeClr val="accent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FB63AB-20AB-4C1A-9DEC-3C3A8ADFC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51915" y="5405636"/>
            <a:ext cx="975356" cy="11565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B052FD-89E1-4798-BEDB-A9211574A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82304" y="617998"/>
            <a:ext cx="1004418" cy="9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9718-2C19-49F7-9EED-34B7D93B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¿</a:t>
            </a:r>
            <a:r>
              <a:rPr lang="es-HN" noProof="0" dirty="0"/>
              <a:t>Que es un vector?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FA849-1569-4F2C-A093-680ED2EC8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2468" y1="26981" x2="32468" y2="26981"/>
                        <a14:foregroundMark x1="30130" y1="24411" x2="30130" y2="24411"/>
                        <a14:foregroundMark x1="27532" y1="20985" x2="27532" y2="20985"/>
                        <a14:foregroundMark x1="39481" y1="20771" x2="39481" y2="20771"/>
                        <a14:foregroundMark x1="45974" y1="20985" x2="45974" y2="20985"/>
                        <a14:foregroundMark x1="54545" y1="20985" x2="54545" y2="20985"/>
                        <a14:foregroundMark x1="64156" y1="22912" x2="64156" y2="22912"/>
                        <a14:foregroundMark x1="79481" y1="25696" x2="79481" y2="25696"/>
                        <a14:foregroundMark x1="33506" y1="21413" x2="33506" y2="21413"/>
                        <a14:foregroundMark x1="33506" y1="20343" x2="33506" y2="20343"/>
                        <a14:foregroundMark x1="55065" y1="27195" x2="55065" y2="27195"/>
                        <a14:foregroundMark x1="55325" y1="27195" x2="55325" y2="27195"/>
                        <a14:foregroundMark x1="56364" y1="25696" x2="56364" y2="256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4479" y="2057400"/>
            <a:ext cx="2498943" cy="3031185"/>
          </a:xfrm>
          <a:prstGeom prst="rect">
            <a:avLst/>
          </a:prstGeom>
        </p:spPr>
      </p:pic>
      <p:pic>
        <p:nvPicPr>
          <p:cNvPr id="1026" name="Picture 2" descr="Image result for virus">
            <a:extLst>
              <a:ext uri="{FF2B5EF4-FFF2-40B4-BE49-F238E27FC236}">
                <a16:creationId xmlns:a16="http://schemas.microsoft.com/office/drawing/2014/main" id="{F1B4B94C-9BC0-4968-8D76-C6D5834B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t="362" r="18097" b="5037"/>
          <a:stretch/>
        </p:blipFill>
        <p:spPr bwMode="auto">
          <a:xfrm>
            <a:off x="2307772" y="2519262"/>
            <a:ext cx="1688841" cy="157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ray">
            <a:extLst>
              <a:ext uri="{FF2B5EF4-FFF2-40B4-BE49-F238E27FC236}">
                <a16:creationId xmlns:a16="http://schemas.microsoft.com/office/drawing/2014/main" id="{539F0F57-F790-4F07-898C-4A0C22519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344" y="2651151"/>
            <a:ext cx="314354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ow column vector">
            <a:extLst>
              <a:ext uri="{FF2B5EF4-FFF2-40B4-BE49-F238E27FC236}">
                <a16:creationId xmlns:a16="http://schemas.microsoft.com/office/drawing/2014/main" id="{A53530C1-665C-40A3-B69D-746809076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043" y="2651151"/>
            <a:ext cx="1691368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hysics vector">
            <a:extLst>
              <a:ext uri="{FF2B5EF4-FFF2-40B4-BE49-F238E27FC236}">
                <a16:creationId xmlns:a16="http://schemas.microsoft.com/office/drawing/2014/main" id="{FF6646A6-D6C8-42D8-B372-4B91E0212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276" y="2391496"/>
            <a:ext cx="2158135" cy="190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10E1D153-BECA-408B-ACA3-3F43ED157A3F}"/>
              </a:ext>
            </a:extLst>
          </p:cNvPr>
          <p:cNvSpPr/>
          <p:nvPr/>
        </p:nvSpPr>
        <p:spPr>
          <a:xfrm>
            <a:off x="187246" y="2391493"/>
            <a:ext cx="1807661" cy="1902184"/>
          </a:xfrm>
          <a:prstGeom prst="noSmoking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F270B6BE-035D-4F53-9A82-18F717FB91DA}"/>
              </a:ext>
            </a:extLst>
          </p:cNvPr>
          <p:cNvSpPr/>
          <p:nvPr/>
        </p:nvSpPr>
        <p:spPr>
          <a:xfrm>
            <a:off x="2193321" y="2395361"/>
            <a:ext cx="1807661" cy="1902184"/>
          </a:xfrm>
          <a:prstGeom prst="noSmoking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92160CF3-4A85-4FFD-A3AE-BFCD924BCD0D}"/>
              </a:ext>
            </a:extLst>
          </p:cNvPr>
          <p:cNvSpPr/>
          <p:nvPr/>
        </p:nvSpPr>
        <p:spPr>
          <a:xfrm>
            <a:off x="4774284" y="2399227"/>
            <a:ext cx="1807661" cy="1902184"/>
          </a:xfrm>
          <a:prstGeom prst="noSmoking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  <p:sp>
        <p:nvSpPr>
          <p:cNvPr id="17" name="&quot;Not Allowed&quot; Symbol 16">
            <a:extLst>
              <a:ext uri="{FF2B5EF4-FFF2-40B4-BE49-F238E27FC236}">
                <a16:creationId xmlns:a16="http://schemas.microsoft.com/office/drawing/2014/main" id="{7040C1E9-15D6-4E53-80F6-549B323DF47F}"/>
              </a:ext>
            </a:extLst>
          </p:cNvPr>
          <p:cNvSpPr/>
          <p:nvPr/>
        </p:nvSpPr>
        <p:spPr>
          <a:xfrm>
            <a:off x="7653896" y="2356606"/>
            <a:ext cx="1807661" cy="1902184"/>
          </a:xfrm>
          <a:prstGeom prst="noSmoking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9BF7-FE9C-4C9A-ADBB-A9B53289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Vectores equivalentes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068C4E-5457-41A9-B130-E324E6FE6BBE}"/>
              </a:ext>
            </a:extLst>
          </p:cNvPr>
          <p:cNvCxnSpPr>
            <a:cxnSpLocks/>
          </p:cNvCxnSpPr>
          <p:nvPr/>
        </p:nvCxnSpPr>
        <p:spPr>
          <a:xfrm flipV="1">
            <a:off x="1346953" y="3882736"/>
            <a:ext cx="2422507" cy="2406190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45C3ED-2E4D-4614-A25B-BB0B45C84079}"/>
              </a:ext>
            </a:extLst>
          </p:cNvPr>
          <p:cNvCxnSpPr>
            <a:cxnSpLocks/>
          </p:cNvCxnSpPr>
          <p:nvPr/>
        </p:nvCxnSpPr>
        <p:spPr>
          <a:xfrm flipV="1">
            <a:off x="1961932" y="1603908"/>
            <a:ext cx="2422507" cy="2406190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72E7BA-E92B-4E82-AA24-7913E5EB3A57}"/>
              </a:ext>
            </a:extLst>
          </p:cNvPr>
          <p:cNvCxnSpPr>
            <a:cxnSpLocks/>
          </p:cNvCxnSpPr>
          <p:nvPr/>
        </p:nvCxnSpPr>
        <p:spPr>
          <a:xfrm flipV="1">
            <a:off x="231136" y="1410887"/>
            <a:ext cx="2422507" cy="2406190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50B383-83D7-42A0-906F-FBD19E3FC68D}"/>
              </a:ext>
            </a:extLst>
          </p:cNvPr>
          <p:cNvCxnSpPr>
            <a:cxnSpLocks/>
          </p:cNvCxnSpPr>
          <p:nvPr/>
        </p:nvCxnSpPr>
        <p:spPr>
          <a:xfrm flipV="1">
            <a:off x="4884746" y="4319407"/>
            <a:ext cx="2422507" cy="2406190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80F96-83D3-42EB-8E4D-C37D8F66470B}"/>
              </a:ext>
            </a:extLst>
          </p:cNvPr>
          <p:cNvCxnSpPr>
            <a:cxnSpLocks/>
          </p:cNvCxnSpPr>
          <p:nvPr/>
        </p:nvCxnSpPr>
        <p:spPr>
          <a:xfrm flipV="1">
            <a:off x="7655160" y="1785088"/>
            <a:ext cx="2422507" cy="2406190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2AFB08-94AB-4EFF-982A-92AE47B406DB}"/>
              </a:ext>
            </a:extLst>
          </p:cNvPr>
          <p:cNvCxnSpPr>
            <a:cxnSpLocks/>
          </p:cNvCxnSpPr>
          <p:nvPr/>
        </p:nvCxnSpPr>
        <p:spPr>
          <a:xfrm flipV="1">
            <a:off x="4193567" y="2444023"/>
            <a:ext cx="2422507" cy="2406190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628D8A-2B3E-44AD-8B35-2854B3B9B6FE}"/>
              </a:ext>
            </a:extLst>
          </p:cNvPr>
          <p:cNvCxnSpPr>
            <a:cxnSpLocks/>
          </p:cNvCxnSpPr>
          <p:nvPr/>
        </p:nvCxnSpPr>
        <p:spPr>
          <a:xfrm flipV="1">
            <a:off x="8823184" y="3882736"/>
            <a:ext cx="2422507" cy="2406190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6477F9-1CBA-42C1-83A6-D163E456B701}"/>
              </a:ext>
            </a:extLst>
          </p:cNvPr>
          <p:cNvCxnSpPr>
            <a:cxnSpLocks/>
          </p:cNvCxnSpPr>
          <p:nvPr/>
        </p:nvCxnSpPr>
        <p:spPr>
          <a:xfrm flipV="1">
            <a:off x="5942490" y="2225905"/>
            <a:ext cx="2422507" cy="2406190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98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1884-C4F4-4A1E-A6F5-13AE1BD3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Operación de vectores: suma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5318A8-1008-4C1D-B803-82A1F1585CD3}"/>
              </a:ext>
            </a:extLst>
          </p:cNvPr>
          <p:cNvCxnSpPr>
            <a:cxnSpLocks/>
          </p:cNvCxnSpPr>
          <p:nvPr/>
        </p:nvCxnSpPr>
        <p:spPr>
          <a:xfrm flipV="1">
            <a:off x="2519536" y="3700090"/>
            <a:ext cx="1718977" cy="2201019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C9D6AB-6911-4CD7-B736-A5C63FE4A4D7}"/>
              </a:ext>
            </a:extLst>
          </p:cNvPr>
          <p:cNvCxnSpPr>
            <a:cxnSpLocks/>
          </p:cNvCxnSpPr>
          <p:nvPr/>
        </p:nvCxnSpPr>
        <p:spPr>
          <a:xfrm flipV="1">
            <a:off x="4238513" y="2605050"/>
            <a:ext cx="1887298" cy="1095040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FC21B8-2FAD-4EDA-9523-E8B1715F488F}"/>
              </a:ext>
            </a:extLst>
          </p:cNvPr>
          <p:cNvCxnSpPr>
            <a:cxnSpLocks/>
          </p:cNvCxnSpPr>
          <p:nvPr/>
        </p:nvCxnSpPr>
        <p:spPr>
          <a:xfrm flipV="1">
            <a:off x="6125811" y="2473717"/>
            <a:ext cx="3087445" cy="118335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AD8F84-811F-4828-BAF4-A99EAD208CC5}"/>
              </a:ext>
            </a:extLst>
          </p:cNvPr>
          <p:cNvCxnSpPr>
            <a:cxnSpLocks/>
          </p:cNvCxnSpPr>
          <p:nvPr/>
        </p:nvCxnSpPr>
        <p:spPr>
          <a:xfrm flipV="1">
            <a:off x="2519536" y="2460719"/>
            <a:ext cx="6693720" cy="3440390"/>
          </a:xfrm>
          <a:prstGeom prst="straightConnector1">
            <a:avLst/>
          </a:prstGeom>
          <a:ln w="1301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65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1884-C4F4-4A1E-A6F5-13AE1BD3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Operación de vectores: resta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5318A8-1008-4C1D-B803-82A1F1585CD3}"/>
              </a:ext>
            </a:extLst>
          </p:cNvPr>
          <p:cNvCxnSpPr>
            <a:cxnSpLocks/>
          </p:cNvCxnSpPr>
          <p:nvPr/>
        </p:nvCxnSpPr>
        <p:spPr>
          <a:xfrm flipV="1">
            <a:off x="2519536" y="3700090"/>
            <a:ext cx="1718977" cy="2201019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C9D6AB-6911-4CD7-B736-A5C63FE4A4D7}"/>
              </a:ext>
            </a:extLst>
          </p:cNvPr>
          <p:cNvCxnSpPr>
            <a:cxnSpLocks/>
          </p:cNvCxnSpPr>
          <p:nvPr/>
        </p:nvCxnSpPr>
        <p:spPr>
          <a:xfrm flipV="1">
            <a:off x="2519536" y="3818965"/>
            <a:ext cx="7152928" cy="2082144"/>
          </a:xfrm>
          <a:prstGeom prst="straightConnector1">
            <a:avLst/>
          </a:prstGeom>
          <a:ln w="130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73A29B-B6DC-4F30-9733-D72EF5484CD8}"/>
              </a:ext>
            </a:extLst>
          </p:cNvPr>
          <p:cNvCxnSpPr>
            <a:cxnSpLocks/>
          </p:cNvCxnSpPr>
          <p:nvPr/>
        </p:nvCxnSpPr>
        <p:spPr>
          <a:xfrm>
            <a:off x="4238513" y="3700091"/>
            <a:ext cx="5433951" cy="118874"/>
          </a:xfrm>
          <a:prstGeom prst="straightConnector1">
            <a:avLst/>
          </a:prstGeom>
          <a:ln w="1301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09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5623-B5E4-46AD-848F-7E7C1DC8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Operación en puntos: resta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EDF1D9-788F-410C-9A47-788D21D53F74}"/>
              </a:ext>
            </a:extLst>
          </p:cNvPr>
          <p:cNvSpPr/>
          <p:nvPr/>
        </p:nvSpPr>
        <p:spPr>
          <a:xfrm>
            <a:off x="7200900" y="2506532"/>
            <a:ext cx="645459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088919-1FF6-4144-9AE4-948B449CE762}"/>
              </a:ext>
            </a:extLst>
          </p:cNvPr>
          <p:cNvSpPr/>
          <p:nvPr/>
        </p:nvSpPr>
        <p:spPr>
          <a:xfrm>
            <a:off x="3491305" y="5004099"/>
            <a:ext cx="645459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1A1FFD-9B69-449C-8F81-F3672C3F268A}"/>
              </a:ext>
            </a:extLst>
          </p:cNvPr>
          <p:cNvCxnSpPr>
            <a:cxnSpLocks/>
          </p:cNvCxnSpPr>
          <p:nvPr/>
        </p:nvCxnSpPr>
        <p:spPr>
          <a:xfrm flipH="1">
            <a:off x="3775934" y="2850776"/>
            <a:ext cx="3711388" cy="2452744"/>
          </a:xfrm>
          <a:prstGeom prst="straightConnector1">
            <a:avLst/>
          </a:prstGeom>
          <a:ln w="1301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5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5623-B5E4-46AD-848F-7E7C1DC8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Operación en puntos: SUMA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EDF1D9-788F-410C-9A47-788D21D53F74}"/>
              </a:ext>
            </a:extLst>
          </p:cNvPr>
          <p:cNvSpPr/>
          <p:nvPr/>
        </p:nvSpPr>
        <p:spPr>
          <a:xfrm>
            <a:off x="7200900" y="2506532"/>
            <a:ext cx="645459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088919-1FF6-4144-9AE4-948B449CE762}"/>
              </a:ext>
            </a:extLst>
          </p:cNvPr>
          <p:cNvSpPr/>
          <p:nvPr/>
        </p:nvSpPr>
        <p:spPr>
          <a:xfrm>
            <a:off x="3491305" y="5004099"/>
            <a:ext cx="645459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BAA932-D5CC-43D9-B9A4-0D5A217B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238" y="3775535"/>
            <a:ext cx="4003412" cy="29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2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7534-D574-49A2-BE28-72395B49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RESUMEN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E23717-F4D9-49B4-95A4-10F70EA848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HN" sz="4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HN" sz="440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HN" sz="4400" b="0" i="1" noProof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HN" sz="4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s-HN" sz="4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HN" sz="4400" i="1" noProof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HN" sz="4400" i="1" noProof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HN" sz="4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HN" sz="4400" i="1" noProof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HN" sz="4400" i="1" noProof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s-HN" sz="4400" noProof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HN" sz="4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HN" sz="4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HN" sz="4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HN" sz="4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s-HN" sz="4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HN" sz="4400" i="1" noProof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HN" sz="4400" i="1" noProof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HN" sz="4400" i="1" noProof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HN" sz="4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s-HN" sz="4400" noProof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HN" sz="4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HN" sz="4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HN" sz="4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HN" sz="4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s-HN" sz="4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HN" sz="4400" i="1" noProof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HN" sz="4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HN" sz="4400" i="1" noProof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HN" sz="4400" i="1" noProof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s-HN" sz="4400" noProof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HN" sz="4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s-HN" sz="4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𝑊𝑇𝐹</m:t>
                    </m:r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s-HN" sz="4400" noProof="0" dirty="0"/>
              </a:p>
              <a:p>
                <a:endParaRPr lang="es-HN" sz="4400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E23717-F4D9-49B4-95A4-10F70EA848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864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C277-230B-454B-B6D2-F6BE1BE1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Vectores unitarios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F08E2-BBBA-48AD-9252-1624D484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" y="2676958"/>
            <a:ext cx="3190875" cy="3000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BA41A4-0A01-479B-A664-FCAD06D64E32}"/>
                  </a:ext>
                </a:extLst>
              </p:cNvPr>
              <p:cNvSpPr txBox="1"/>
              <p:nvPr/>
            </p:nvSpPr>
            <p:spPr>
              <a:xfrm>
                <a:off x="4905487" y="1871160"/>
                <a:ext cx="4285469" cy="782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HN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=2 </m:t>
                      </m:r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+3 </m:t>
                      </m:r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+4 </m:t>
                      </m:r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HN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BA41A4-0A01-479B-A664-FCAD06D6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487" y="1871160"/>
                <a:ext cx="4285469" cy="782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194F85-B635-4208-91A7-02343CC2AD91}"/>
                  </a:ext>
                </a:extLst>
              </p:cNvPr>
              <p:cNvSpPr txBox="1"/>
              <p:nvPr/>
            </p:nvSpPr>
            <p:spPr>
              <a:xfrm>
                <a:off x="5039816" y="2865493"/>
                <a:ext cx="26489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=(1,0,0)</m:t>
                      </m:r>
                    </m:oMath>
                  </m:oMathPara>
                </a14:m>
                <a:endParaRPr lang="es-HN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194F85-B635-4208-91A7-02343CC2A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16" y="2865493"/>
                <a:ext cx="26489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464B3-4916-4E63-86B3-F53F7A7C65ED}"/>
                  </a:ext>
                </a:extLst>
              </p:cNvPr>
              <p:cNvSpPr txBox="1"/>
              <p:nvPr/>
            </p:nvSpPr>
            <p:spPr>
              <a:xfrm>
                <a:off x="5014874" y="3472869"/>
                <a:ext cx="26739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=(0,1,0)</m:t>
                      </m:r>
                    </m:oMath>
                  </m:oMathPara>
                </a14:m>
                <a:endParaRPr lang="es-HN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464B3-4916-4E63-86B3-F53F7A7C6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874" y="3472869"/>
                <a:ext cx="267393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ACEC31-7F94-48F7-96CA-DD1741DFDA42}"/>
                  </a:ext>
                </a:extLst>
              </p:cNvPr>
              <p:cNvSpPr txBox="1"/>
              <p:nvPr/>
            </p:nvSpPr>
            <p:spPr>
              <a:xfrm>
                <a:off x="4905485" y="4089971"/>
                <a:ext cx="2783326" cy="740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=(0,0,1)</m:t>
                      </m:r>
                    </m:oMath>
                  </m:oMathPara>
                </a14:m>
                <a:endParaRPr lang="es-HN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ACEC31-7F94-48F7-96CA-DD1741DFD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485" y="4089971"/>
                <a:ext cx="2783326" cy="740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6DE7DD-49AE-4D18-9BDF-7EA68DDED65C}"/>
                  </a:ext>
                </a:extLst>
              </p:cNvPr>
              <p:cNvSpPr txBox="1"/>
              <p:nvPr/>
            </p:nvSpPr>
            <p:spPr>
              <a:xfrm>
                <a:off x="3983343" y="4896248"/>
                <a:ext cx="8208657" cy="782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HN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=2 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1,0,0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+3 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0,1,0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+4 (0,0,1)</m:t>
                      </m:r>
                    </m:oMath>
                  </m:oMathPara>
                </a14:m>
                <a:endParaRPr lang="es-HN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6DE7DD-49AE-4D18-9BDF-7EA68DDED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343" y="4896248"/>
                <a:ext cx="8208657" cy="7825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5565C5-83D6-44DB-8A9C-E7831D6F890B}"/>
                  </a:ext>
                </a:extLst>
              </p:cNvPr>
              <p:cNvSpPr txBox="1"/>
              <p:nvPr/>
            </p:nvSpPr>
            <p:spPr>
              <a:xfrm>
                <a:off x="3953265" y="5680065"/>
                <a:ext cx="2821478" cy="782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HN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=(2,3,4)</m:t>
                      </m:r>
                    </m:oMath>
                  </m:oMathPara>
                </a14:m>
                <a:endParaRPr lang="es-HN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5565C5-83D6-44DB-8A9C-E7831D6F8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265" y="5680065"/>
                <a:ext cx="2821478" cy="7825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F4778-605C-4A07-8C63-B6173022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¿Por </a:t>
            </a:r>
            <a:r>
              <a:rPr lang="es-HN" noProof="0" dirty="0"/>
              <a:t>que </a:t>
            </a:r>
            <a:r>
              <a:rPr lang="es-HN" dirty="0"/>
              <a:t>3D?</a:t>
            </a:r>
            <a:endParaRPr lang="es-HN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88E22D-7E56-4797-BDCC-A72377B23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noProof="0" dirty="0"/>
              <a:t>Vivimos en 3 dimensiones</a:t>
            </a:r>
          </a:p>
          <a:p>
            <a:r>
              <a:rPr lang="es-HN" noProof="0" dirty="0"/>
              <a:t>Simulaciones</a:t>
            </a:r>
          </a:p>
          <a:p>
            <a:r>
              <a:rPr lang="es-HN" noProof="0" dirty="0"/>
              <a:t>Diversidad de aplicaciones</a:t>
            </a:r>
          </a:p>
          <a:p>
            <a:pPr lvl="1"/>
            <a:r>
              <a:rPr lang="es-HN" noProof="0" dirty="0"/>
              <a:t>Videojuegos</a:t>
            </a:r>
          </a:p>
          <a:p>
            <a:pPr lvl="1"/>
            <a:r>
              <a:rPr lang="es-HN" noProof="0" dirty="0"/>
              <a:t>Medicas</a:t>
            </a:r>
          </a:p>
          <a:p>
            <a:pPr lvl="1"/>
            <a:r>
              <a:rPr lang="es-HN" noProof="0" dirty="0"/>
              <a:t>Arquitectura</a:t>
            </a:r>
          </a:p>
          <a:p>
            <a:r>
              <a:rPr lang="es-HN" noProof="0" dirty="0"/>
              <a:t>Divertido</a:t>
            </a:r>
          </a:p>
          <a:p>
            <a:endParaRPr lang="es-HN" noProof="0" dirty="0"/>
          </a:p>
          <a:p>
            <a:pPr lvl="1"/>
            <a:endParaRPr lang="es-HN" noProof="0" dirty="0"/>
          </a:p>
        </p:txBody>
      </p:sp>
    </p:spTree>
    <p:extLst>
      <p:ext uri="{BB962C8B-B14F-4D97-AF65-F5344CB8AC3E}">
        <p14:creationId xmlns:p14="http://schemas.microsoft.com/office/powerpoint/2010/main" val="244327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3923F9-B796-42F8-93D6-0B4F3131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3320"/>
            <a:ext cx="8610600" cy="1293028"/>
          </a:xfrm>
        </p:spPr>
        <p:txBody>
          <a:bodyPr/>
          <a:lstStyle/>
          <a:p>
            <a:r>
              <a:rPr lang="es-HN" noProof="0" dirty="0"/>
              <a:t>¿En que consiste el 3d?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29AD46-890B-459A-A6AA-9D4A8C05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1706"/>
            <a:ext cx="10820400" cy="4806980"/>
          </a:xfrm>
        </p:spPr>
        <p:txBody>
          <a:bodyPr>
            <a:normAutofit/>
          </a:bodyPr>
          <a:lstStyle/>
          <a:p>
            <a:r>
              <a:rPr lang="es-HN" sz="2800" noProof="0" dirty="0">
                <a:solidFill>
                  <a:schemeClr val="accent3"/>
                </a:solidFill>
              </a:rPr>
              <a:t>Tamaño Relativo</a:t>
            </a:r>
          </a:p>
          <a:p>
            <a:r>
              <a:rPr lang="es-HN" sz="2800" noProof="0" dirty="0">
                <a:solidFill>
                  <a:schemeClr val="accent3"/>
                </a:solidFill>
              </a:rPr>
              <a:t>Perspectiva</a:t>
            </a:r>
          </a:p>
          <a:p>
            <a:r>
              <a:rPr lang="es-HN" sz="2800" noProof="0" dirty="0">
                <a:solidFill>
                  <a:schemeClr val="accent3"/>
                </a:solidFill>
              </a:rPr>
              <a:t>“</a:t>
            </a:r>
            <a:r>
              <a:rPr lang="es-HN" sz="2800" noProof="0" dirty="0" err="1">
                <a:solidFill>
                  <a:schemeClr val="accent3"/>
                </a:solidFill>
              </a:rPr>
              <a:t>Motion</a:t>
            </a:r>
            <a:r>
              <a:rPr lang="es-HN" sz="2800" noProof="0" dirty="0">
                <a:solidFill>
                  <a:schemeClr val="accent3"/>
                </a:solidFill>
              </a:rPr>
              <a:t> Parallax”</a:t>
            </a:r>
          </a:p>
          <a:p>
            <a:r>
              <a:rPr lang="es-HN" sz="2800" noProof="0" dirty="0"/>
              <a:t>“</a:t>
            </a:r>
            <a:r>
              <a:rPr lang="es-HN" sz="2800" noProof="0" dirty="0" err="1"/>
              <a:t>Occlusion</a:t>
            </a:r>
            <a:r>
              <a:rPr lang="es-HN" sz="2800" noProof="0" dirty="0"/>
              <a:t>”</a:t>
            </a:r>
          </a:p>
          <a:p>
            <a:r>
              <a:rPr lang="es-HN" sz="2800" noProof="0" dirty="0"/>
              <a:t>Texturización</a:t>
            </a:r>
          </a:p>
          <a:p>
            <a:r>
              <a:rPr lang="es-HN" sz="2800" noProof="0" dirty="0"/>
              <a:t>Iluminación / Sombreado</a:t>
            </a:r>
          </a:p>
          <a:p>
            <a:r>
              <a:rPr lang="es-HN" sz="2800" noProof="0" dirty="0"/>
              <a:t>Niebla de distancia / desaturación / Perdida de contraste/</a:t>
            </a:r>
          </a:p>
          <a:p>
            <a:r>
              <a:rPr lang="es-HN" sz="2800" noProof="0" dirty="0"/>
              <a:t>Convergencia binocular</a:t>
            </a:r>
          </a:p>
          <a:p>
            <a:r>
              <a:rPr lang="es-HN" sz="2800" noProof="0" dirty="0"/>
              <a:t>Efectos estereoscópicos</a:t>
            </a:r>
          </a:p>
        </p:txBody>
      </p:sp>
    </p:spTree>
    <p:extLst>
      <p:ext uri="{BB962C8B-B14F-4D97-AF65-F5344CB8AC3E}">
        <p14:creationId xmlns:p14="http://schemas.microsoft.com/office/powerpoint/2010/main" val="29257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1A62-A743-485C-A128-878C69AB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Coordenadas homogéneas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8570F8E-141F-439F-A7C5-980B83D57A0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HN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HN" b="0" i="1" noProof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HN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s-HN" noProof="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8570F8E-141F-439F-A7C5-980B83D57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91D498-5DBF-417D-9F5C-0E81B8AFA2D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s-HN" sz="440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=(1,2,3)</m:t>
                    </m:r>
                  </m:oMath>
                </a14:m>
                <a:endParaRPr lang="es-HN" sz="4400" noProof="0" dirty="0"/>
              </a:p>
              <a:p>
                <a14:m>
                  <m:oMath xmlns:m="http://schemas.openxmlformats.org/officeDocument/2006/math"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=(4,5,6)</m:t>
                    </m:r>
                  </m:oMath>
                </a14:m>
                <a:endParaRPr lang="es-HN" sz="44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91D498-5DBF-417D-9F5C-0E81B8AFA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DA5464-AD09-4DF5-8749-7A33E60BB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HN" noProof="0" dirty="0"/>
              <a:t>Coordenadas Homogéneas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CBCBEC8-1C88-4044-BFC9-D7C97BAAEBA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s-HN" sz="440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s-HN" sz="4400" i="1" noProof="0">
                        <a:latin typeface="Cambria Math" panose="02040503050406030204" pitchFamily="18" charset="0"/>
                      </a:rPr>
                      <m:t>=(1,2,3</m:t>
                    </m:r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s-HN" sz="44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HN" sz="4400" noProof="0" dirty="0"/>
              </a:p>
              <a:p>
                <a14:m>
                  <m:oMath xmlns:m="http://schemas.openxmlformats.org/officeDocument/2006/math">
                    <m:r>
                      <a:rPr lang="es-HN" sz="44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HN" sz="4400" i="1" noProof="0">
                        <a:latin typeface="Cambria Math" panose="02040503050406030204" pitchFamily="18" charset="0"/>
                      </a:rPr>
                      <m:t>=(4,5,6,1)</m:t>
                    </m:r>
                  </m:oMath>
                </a14:m>
                <a:endParaRPr lang="es-HN" sz="4400" noProof="0" dirty="0"/>
              </a:p>
              <a:p>
                <a:endParaRPr lang="es-HN" sz="4400" noProof="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CBCBEC8-1C88-4044-BFC9-D7C97BAAE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757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1A62-A743-485C-A128-878C69AB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Coordenadas homogéneas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70F8E-141F-439F-A7C5-980B83D57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HN" noProof="0" dirty="0"/>
              <a:t>Coordenadas Homogéneas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91D498-5DBF-417D-9F5C-0E81B8AFA2D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HN" sz="4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s-HN" sz="4400" b="0" noProof="0" dirty="0"/>
              </a:p>
              <a:p>
                <a14:m>
                  <m:oMath xmlns:m="http://schemas.openxmlformats.org/officeDocument/2006/math">
                    <m:r>
                      <a:rPr lang="es-HN" sz="44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HN" sz="4400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HN" sz="4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HN" sz="4400" noProof="0" dirty="0"/>
              </a:p>
              <a:p>
                <a14:m>
                  <m:oMath xmlns:m="http://schemas.openxmlformats.org/officeDocument/2006/math">
                    <m:r>
                      <a:rPr lang="es-HN" sz="44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HN" sz="4400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HN" sz="44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s-HN" sz="4400" noProof="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HN" sz="440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=(1,2,3,0)</m:t>
                    </m:r>
                  </m:oMath>
                </a14:m>
                <a:endParaRPr lang="es-HN" sz="4400" noProof="0" dirty="0"/>
              </a:p>
              <a:p>
                <a:endParaRPr lang="es-HN" sz="44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91D498-5DBF-417D-9F5C-0E81B8AFA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DA5464-AD09-4DF5-8749-7A33E60BB707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HN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HN" i="1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HN" i="1" noProof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s-HN" noProof="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2DA5464-AD09-4DF5-8749-7A33E60BB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CBCBEC8-1C88-4044-BFC9-D7C97BAAEBA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s-HN" sz="440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HN" sz="4400" i="1" noProof="0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s-HN" sz="44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HN" sz="44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s-HN" sz="4400" b="0" i="1" noProof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HN" sz="44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s-HN" sz="4400" b="0" i="1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s-HN" sz="44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HN" sz="4400" noProof="0" dirty="0"/>
              </a:p>
              <a:p>
                <a14:m>
                  <m:oMath xmlns:m="http://schemas.openxmlformats.org/officeDocument/2006/math">
                    <m:r>
                      <a:rPr lang="es-HN" sz="44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HN" sz="4400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HN" sz="44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2,4,6</m:t>
                        </m:r>
                      </m:e>
                    </m:d>
                  </m:oMath>
                </a14:m>
                <a:endParaRPr lang="es-HN" sz="4400" noProof="0" dirty="0"/>
              </a:p>
              <a:p>
                <a14:m>
                  <m:oMath xmlns:m="http://schemas.openxmlformats.org/officeDocument/2006/math">
                    <m:r>
                      <a:rPr lang="es-HN" sz="44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HN" sz="4400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HN" sz="44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2,4,6</m:t>
                        </m:r>
                      </m:e>
                    </m:d>
                  </m:oMath>
                </a14:m>
                <a:endParaRPr lang="es-HN" sz="4400" noProof="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HN" sz="44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HN" sz="4400" i="1" noProof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s-HN" sz="44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HN" sz="4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s-HN" sz="44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HN" sz="4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s-HN" sz="44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HN" sz="4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s-HN" sz="44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HN" sz="4400" noProof="0" dirty="0"/>
              </a:p>
              <a:p>
                <a:endParaRPr lang="es-HN" sz="4400" noProof="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CBCBEC8-1C88-4044-BFC9-D7C97BAAE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99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3D049CE-D1FC-49B0-B7F2-4763C0D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Coordenadas homogéneas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D1D26CE7-A6FE-41DF-AF8B-B8779B4AC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HN" sz="3200" noProof="0" dirty="0"/>
                  <a:t>Suma de Vectores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s-HN" sz="3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HN" sz="3200" b="0" i="1" noProof="0" smtClean="0">
                            <a:latin typeface="Cambria Math" panose="02040503050406030204" pitchFamily="18" charset="0"/>
                          </a:rPr>
                          <m:t>1,2,3,0</m:t>
                        </m:r>
                      </m:e>
                    </m:d>
                    <m:r>
                      <a:rPr lang="es-HN" sz="3200" b="0" i="1" noProof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s-HN" sz="3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HN" sz="3200" b="0" i="1" noProof="0" smtClean="0">
                            <a:latin typeface="Cambria Math" panose="02040503050406030204" pitchFamily="18" charset="0"/>
                          </a:rPr>
                          <m:t>4,5,6,0</m:t>
                        </m:r>
                      </m:e>
                    </m:d>
                    <m:r>
                      <a:rPr lang="es-HN" sz="3200" b="0" i="1" noProof="0" smtClean="0">
                        <a:latin typeface="Cambria Math" panose="02040503050406030204" pitchFamily="18" charset="0"/>
                      </a:rPr>
                      <m:t>=(5,7,9,0)</m:t>
                    </m:r>
                  </m:oMath>
                </a14:m>
                <a:endParaRPr lang="es-HN" sz="3200" noProof="0" dirty="0"/>
              </a:p>
              <a:p>
                <a:r>
                  <a:rPr lang="es-HN" sz="3200" noProof="0" dirty="0"/>
                  <a:t>Suma de Punto y Vector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s-HN" sz="3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HN" sz="3200" b="0" i="1" noProof="0" smtClean="0">
                            <a:latin typeface="Cambria Math" panose="02040503050406030204" pitchFamily="18" charset="0"/>
                          </a:rPr>
                          <m:t>1,2,3,1</m:t>
                        </m:r>
                      </m:e>
                    </m:d>
                    <m:r>
                      <a:rPr lang="es-HN" sz="3200" b="0" i="1" noProof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s-HN" sz="3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HN" sz="3200" b="0" i="1" noProof="0" smtClean="0">
                            <a:latin typeface="Cambria Math" panose="02040503050406030204" pitchFamily="18" charset="0"/>
                          </a:rPr>
                          <m:t>1,1,1,0</m:t>
                        </m:r>
                      </m:e>
                    </m:d>
                    <m:r>
                      <a:rPr lang="es-HN" sz="3200" b="0" i="1" noProof="0" smtClean="0">
                        <a:latin typeface="Cambria Math" panose="02040503050406030204" pitchFamily="18" charset="0"/>
                      </a:rPr>
                      <m:t>=(2,3,4,1)</m:t>
                    </m:r>
                  </m:oMath>
                </a14:m>
                <a:endParaRPr lang="es-HN" sz="3200" noProof="0" dirty="0"/>
              </a:p>
              <a:p>
                <a:r>
                  <a:rPr lang="es-HN" sz="3200" noProof="0" dirty="0"/>
                  <a:t>Resta de Puntos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s-HN" sz="3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HN" sz="3200" b="0" i="1" noProof="0" smtClean="0">
                            <a:latin typeface="Cambria Math" panose="02040503050406030204" pitchFamily="18" charset="0"/>
                          </a:rPr>
                          <m:t>3,3,3,1</m:t>
                        </m:r>
                      </m:e>
                    </m:d>
                    <m:r>
                      <a:rPr lang="es-HN" sz="3200" b="0" i="1" noProof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HN" sz="3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HN" sz="3200" b="0" i="1" noProof="0" smtClean="0">
                            <a:latin typeface="Cambria Math" panose="02040503050406030204" pitchFamily="18" charset="0"/>
                          </a:rPr>
                          <m:t>1,1,1,1</m:t>
                        </m:r>
                      </m:e>
                    </m:d>
                    <m:r>
                      <a:rPr lang="es-HN" sz="3200" b="0" i="1" noProof="0" smtClean="0">
                        <a:latin typeface="Cambria Math" panose="02040503050406030204" pitchFamily="18" charset="0"/>
                      </a:rPr>
                      <m:t>=(2,2,2,0)</m:t>
                    </m:r>
                  </m:oMath>
                </a14:m>
                <a:endParaRPr lang="es-HN" sz="3200" noProof="0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D1D26CE7-A6FE-41DF-AF8B-B8779B4AC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6" t="-3182"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44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5623-B5E4-46AD-848F-7E7C1DC8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Operación en puntos: SUMA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EDF1D9-788F-410C-9A47-788D21D53F74}"/>
              </a:ext>
            </a:extLst>
          </p:cNvPr>
          <p:cNvSpPr/>
          <p:nvPr/>
        </p:nvSpPr>
        <p:spPr>
          <a:xfrm>
            <a:off x="6936018" y="2433312"/>
            <a:ext cx="645459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088919-1FF6-4144-9AE4-948B449CE762}"/>
              </a:ext>
            </a:extLst>
          </p:cNvPr>
          <p:cNvSpPr/>
          <p:nvPr/>
        </p:nvSpPr>
        <p:spPr>
          <a:xfrm>
            <a:off x="4432141" y="5237365"/>
            <a:ext cx="645459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D0231E-3219-404F-B63C-2A92AFC6815B}"/>
                  </a:ext>
                </a:extLst>
              </p:cNvPr>
              <p:cNvSpPr txBox="1"/>
              <p:nvPr/>
            </p:nvSpPr>
            <p:spPr>
              <a:xfrm>
                <a:off x="2895600" y="5306998"/>
                <a:ext cx="14138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(1,1,0,1)</m:t>
                      </m:r>
                    </m:oMath>
                  </m:oMathPara>
                </a14:m>
                <a:endParaRPr lang="es-H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D0231E-3219-404F-B63C-2A92AFC6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306998"/>
                <a:ext cx="141384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2369D5-60F1-42FA-AF70-E8D4FEDE0ABC}"/>
                  </a:ext>
                </a:extLst>
              </p:cNvPr>
              <p:cNvSpPr txBox="1"/>
              <p:nvPr/>
            </p:nvSpPr>
            <p:spPr>
              <a:xfrm>
                <a:off x="5257287" y="2502945"/>
                <a:ext cx="14138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(3,3,0,1)</m:t>
                      </m:r>
                    </m:oMath>
                  </m:oMathPara>
                </a14:m>
                <a:endParaRPr lang="es-H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2369D5-60F1-42FA-AF70-E8D4FEDE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287" y="2502945"/>
                <a:ext cx="141384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35A1-1189-42D1-AAD0-EB18BD026085}"/>
                  </a:ext>
                </a:extLst>
              </p:cNvPr>
              <p:cNvSpPr txBox="1"/>
              <p:nvPr/>
            </p:nvSpPr>
            <p:spPr>
              <a:xfrm>
                <a:off x="6936018" y="4471779"/>
                <a:ext cx="49369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1,1,0,1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3,3,0,1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=(4,4,0,2)</m:t>
                      </m:r>
                    </m:oMath>
                  </m:oMathPara>
                </a14:m>
                <a:endParaRPr lang="es-H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535A1-1189-42D1-AAD0-EB18BD026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018" y="4471779"/>
                <a:ext cx="493699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798CE-6A93-458A-BE96-9613A4A67E68}"/>
                  </a:ext>
                </a:extLst>
              </p:cNvPr>
              <p:cNvSpPr txBox="1"/>
              <p:nvPr/>
            </p:nvSpPr>
            <p:spPr>
              <a:xfrm>
                <a:off x="6833382" y="5021921"/>
                <a:ext cx="32739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4,4,0,2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=(2,2,0,1)</m:t>
                      </m:r>
                    </m:oMath>
                  </m:oMathPara>
                </a14:m>
                <a:endParaRPr lang="es-H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798CE-6A93-458A-BE96-9613A4A67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82" y="5021921"/>
                <a:ext cx="327397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3F432397-66EB-488F-AC19-0DDEE8B78BF3}"/>
              </a:ext>
            </a:extLst>
          </p:cNvPr>
          <p:cNvSpPr/>
          <p:nvPr/>
        </p:nvSpPr>
        <p:spPr>
          <a:xfrm>
            <a:off x="5601578" y="3784900"/>
            <a:ext cx="645459" cy="5701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EC062-717E-485A-893D-A5A16B0ABB17}"/>
                  </a:ext>
                </a:extLst>
              </p:cNvPr>
              <p:cNvSpPr txBox="1"/>
              <p:nvPr/>
            </p:nvSpPr>
            <p:spPr>
              <a:xfrm>
                <a:off x="4065037" y="3854533"/>
                <a:ext cx="14138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(2,2,0,1)</m:t>
                      </m:r>
                    </m:oMath>
                  </m:oMathPara>
                </a14:m>
                <a:endParaRPr lang="es-H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EC062-717E-485A-893D-A5A16B0AB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37" y="3854533"/>
                <a:ext cx="141384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47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BE21-EDE3-4A1D-A9A0-E0375383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Colocar punto en (2,3,0)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D0C3C4-6412-4729-AB79-DE200F994F44}"/>
                  </a:ext>
                </a:extLst>
              </p:cNvPr>
              <p:cNvSpPr txBox="1"/>
              <p:nvPr/>
            </p:nvSpPr>
            <p:spPr>
              <a:xfrm>
                <a:off x="181137" y="2162956"/>
                <a:ext cx="10003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s-HN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D0C3C4-6412-4729-AB79-DE200F994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7" y="2162956"/>
                <a:ext cx="100033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538819-58B7-4421-BD50-A7FD254B030C}"/>
                  </a:ext>
                </a:extLst>
              </p:cNvPr>
              <p:cNvSpPr txBox="1"/>
              <p:nvPr/>
            </p:nvSpPr>
            <p:spPr>
              <a:xfrm>
                <a:off x="3207367" y="2162956"/>
                <a:ext cx="17091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2 </m:t>
                      </m:r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+3</m:t>
                      </m:r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HN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538819-58B7-4421-BD50-A7FD254B0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367" y="2162956"/>
                <a:ext cx="170912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55583-B98C-4FBE-BED0-ED2CFE13148C}"/>
                  </a:ext>
                </a:extLst>
              </p:cNvPr>
              <p:cNvSpPr txBox="1"/>
              <p:nvPr/>
            </p:nvSpPr>
            <p:spPr>
              <a:xfrm>
                <a:off x="1181474" y="2162956"/>
                <a:ext cx="21719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𝑜𝑟𝑖𝑔𝑒𝑛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  </m:t>
                      </m:r>
                    </m:oMath>
                  </m:oMathPara>
                </a14:m>
                <a:endParaRPr lang="es-HN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55583-B98C-4FBE-BED0-ED2CFE131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74" y="2162956"/>
                <a:ext cx="217194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C69096-90F0-4660-80D5-3CCEFD4C52FF}"/>
                  </a:ext>
                </a:extLst>
              </p:cNvPr>
              <p:cNvSpPr txBox="1"/>
              <p:nvPr/>
            </p:nvSpPr>
            <p:spPr>
              <a:xfrm>
                <a:off x="181137" y="2868590"/>
                <a:ext cx="1121448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0,0,0,1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1,0,0,0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0,1,0,0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+0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0,0,1,0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=(2,3,0,1) </m:t>
                      </m:r>
                    </m:oMath>
                  </m:oMathPara>
                </a14:m>
                <a:endParaRPr lang="es-HN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C69096-90F0-4660-80D5-3CCEFD4C5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7" y="2868590"/>
                <a:ext cx="1121448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2E8B53-3DE9-4AC6-B3E6-391D8D2FAB7C}"/>
                  </a:ext>
                </a:extLst>
              </p:cNvPr>
              <p:cNvSpPr txBox="1"/>
              <p:nvPr/>
            </p:nvSpPr>
            <p:spPr>
              <a:xfrm>
                <a:off x="3598754" y="4418045"/>
                <a:ext cx="4760983" cy="1814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H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s-HN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∗ 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HN" sz="32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HN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2E8B53-3DE9-4AC6-B3E6-391D8D2FA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54" y="4418045"/>
                <a:ext cx="4760983" cy="18142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B0BA9966-5E47-48BB-9B47-035C6A1C137B}"/>
              </a:ext>
            </a:extLst>
          </p:cNvPr>
          <p:cNvSpPr/>
          <p:nvPr/>
        </p:nvSpPr>
        <p:spPr>
          <a:xfrm>
            <a:off x="3598754" y="4329404"/>
            <a:ext cx="525377" cy="2043404"/>
          </a:xfrm>
          <a:prstGeom prst="ellipse">
            <a:avLst/>
          </a:prstGeom>
          <a:solidFill>
            <a:srgbClr val="00683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10B28E-C05B-4887-BF1E-8C4C03EFEF68}"/>
              </a:ext>
            </a:extLst>
          </p:cNvPr>
          <p:cNvSpPr/>
          <p:nvPr/>
        </p:nvSpPr>
        <p:spPr>
          <a:xfrm>
            <a:off x="4276531" y="4303450"/>
            <a:ext cx="525377" cy="2043404"/>
          </a:xfrm>
          <a:prstGeom prst="ellipse">
            <a:avLst/>
          </a:prstGeom>
          <a:solidFill>
            <a:srgbClr val="051063">
              <a:alpha val="6549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86E93B-D6FF-40D5-AEDD-15F878BA4409}"/>
              </a:ext>
            </a:extLst>
          </p:cNvPr>
          <p:cNvSpPr/>
          <p:nvPr/>
        </p:nvSpPr>
        <p:spPr>
          <a:xfrm>
            <a:off x="3353414" y="2868589"/>
            <a:ext cx="1336920" cy="530811"/>
          </a:xfrm>
          <a:prstGeom prst="ellipse">
            <a:avLst/>
          </a:prstGeom>
          <a:solidFill>
            <a:srgbClr val="00683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66C8B2-A13E-4DF8-A022-0AD404D5CC0E}"/>
              </a:ext>
            </a:extLst>
          </p:cNvPr>
          <p:cNvSpPr/>
          <p:nvPr/>
        </p:nvSpPr>
        <p:spPr>
          <a:xfrm>
            <a:off x="5483292" y="2906958"/>
            <a:ext cx="1336920" cy="492443"/>
          </a:xfrm>
          <a:prstGeom prst="ellipse">
            <a:avLst/>
          </a:prstGeom>
          <a:solidFill>
            <a:srgbClr val="051063">
              <a:alpha val="6549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DAA7D9-BC02-4019-B47D-59BB96604FEC}"/>
              </a:ext>
            </a:extLst>
          </p:cNvPr>
          <p:cNvSpPr/>
          <p:nvPr/>
        </p:nvSpPr>
        <p:spPr>
          <a:xfrm>
            <a:off x="4916489" y="4329404"/>
            <a:ext cx="525377" cy="2043404"/>
          </a:xfrm>
          <a:prstGeom prst="ellipse">
            <a:avLst/>
          </a:prstGeom>
          <a:solidFill>
            <a:srgbClr val="661302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EB3F47-4505-44AE-925A-0619794D2605}"/>
              </a:ext>
            </a:extLst>
          </p:cNvPr>
          <p:cNvSpPr/>
          <p:nvPr/>
        </p:nvSpPr>
        <p:spPr>
          <a:xfrm>
            <a:off x="7753292" y="2906957"/>
            <a:ext cx="1336920" cy="492444"/>
          </a:xfrm>
          <a:prstGeom prst="ellipse">
            <a:avLst/>
          </a:prstGeom>
          <a:solidFill>
            <a:srgbClr val="661302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1BC8E33-3D99-45D7-A86D-14EAEF06916D}"/>
              </a:ext>
            </a:extLst>
          </p:cNvPr>
          <p:cNvSpPr/>
          <p:nvPr/>
        </p:nvSpPr>
        <p:spPr>
          <a:xfrm>
            <a:off x="5525688" y="4329404"/>
            <a:ext cx="525377" cy="2043404"/>
          </a:xfrm>
          <a:prstGeom prst="ellipse">
            <a:avLst/>
          </a:prstGeom>
          <a:solidFill>
            <a:srgbClr val="5E6008">
              <a:alpha val="6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8990C0-5ED1-4A3B-BB2D-3D8D19A9A97B}"/>
              </a:ext>
            </a:extLst>
          </p:cNvPr>
          <p:cNvSpPr/>
          <p:nvPr/>
        </p:nvSpPr>
        <p:spPr>
          <a:xfrm>
            <a:off x="1167287" y="2838990"/>
            <a:ext cx="1252691" cy="628378"/>
          </a:xfrm>
          <a:prstGeom prst="ellipse">
            <a:avLst/>
          </a:prstGeom>
          <a:solidFill>
            <a:srgbClr val="5E6008">
              <a:alpha val="6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01084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EDF3-0E96-49BB-BE09-52A03ECB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traslación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6B6DB-CE36-4F4F-A6AE-2C5177BA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noProof="0" dirty="0"/>
              <a:t>Mover 2 unidades a la derecho, 3 hacia arriba</a:t>
            </a:r>
          </a:p>
          <a:p>
            <a:pPr lvl="1"/>
            <a:endParaRPr lang="es-HN" noProof="0" dirty="0"/>
          </a:p>
          <a:p>
            <a:endParaRPr lang="es-HN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5ED4B3-E593-4D10-BF98-83728EB470CC}"/>
                  </a:ext>
                </a:extLst>
              </p:cNvPr>
              <p:cNvSpPr txBox="1"/>
              <p:nvPr/>
            </p:nvSpPr>
            <p:spPr>
              <a:xfrm>
                <a:off x="2307836" y="2901217"/>
                <a:ext cx="4910062" cy="1814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H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s-HN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∗ 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HN" sz="32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HN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5ED4B3-E593-4D10-BF98-83728EB47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836" y="2901217"/>
                <a:ext cx="4910062" cy="18142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EA6DE255-D02D-44A8-A9DE-CCC040607405}"/>
              </a:ext>
            </a:extLst>
          </p:cNvPr>
          <p:cNvSpPr/>
          <p:nvPr/>
        </p:nvSpPr>
        <p:spPr>
          <a:xfrm>
            <a:off x="4237490" y="2786622"/>
            <a:ext cx="525377" cy="2043404"/>
          </a:xfrm>
          <a:prstGeom prst="ellipse">
            <a:avLst/>
          </a:prstGeom>
          <a:solidFill>
            <a:srgbClr val="5E6008">
              <a:alpha val="6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A7CBF-C569-44AF-A466-44B7526B2FA4}"/>
              </a:ext>
            </a:extLst>
          </p:cNvPr>
          <p:cNvSpPr txBox="1"/>
          <p:nvPr/>
        </p:nvSpPr>
        <p:spPr>
          <a:xfrm>
            <a:off x="1013012" y="5611906"/>
            <a:ext cx="612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Dato curioso: los </a:t>
            </a:r>
            <a:r>
              <a:rPr lang="en-US" i="1" dirty="0" err="1"/>
              <a:t>vectores</a:t>
            </a:r>
            <a:r>
              <a:rPr lang="en-US" i="1" dirty="0"/>
              <a:t> son </a:t>
            </a:r>
            <a:r>
              <a:rPr lang="en-US" i="1" dirty="0" err="1"/>
              <a:t>inmunes</a:t>
            </a:r>
            <a:r>
              <a:rPr lang="en-US" i="1" dirty="0"/>
              <a:t> a la </a:t>
            </a:r>
            <a:r>
              <a:rPr lang="en-US" i="1" dirty="0" err="1"/>
              <a:t>traslacion</a:t>
            </a:r>
            <a:endParaRPr lang="es-HN" i="1" dirty="0"/>
          </a:p>
        </p:txBody>
      </p:sp>
    </p:spTree>
    <p:extLst>
      <p:ext uri="{BB962C8B-B14F-4D97-AF65-F5344CB8AC3E}">
        <p14:creationId xmlns:p14="http://schemas.microsoft.com/office/powerpoint/2010/main" val="20468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3F81-8F35-49E9-96E5-E9B4D322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escala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5034-C5A1-4AE7-81CE-DC1485C9B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noProof="0" dirty="0"/>
              <a:t>Tengo un triangulo : P1, P2, P3. Quiero que sea el doble de grande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EFE83D-E232-48A1-A660-35DDAEACAC67}"/>
                  </a:ext>
                </a:extLst>
              </p:cNvPr>
              <p:cNvSpPr txBox="1"/>
              <p:nvPr/>
            </p:nvSpPr>
            <p:spPr>
              <a:xfrm>
                <a:off x="2718569" y="2976521"/>
                <a:ext cx="6754862" cy="187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H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HN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HN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EFE83D-E232-48A1-A660-35DDAEACA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69" y="2976521"/>
                <a:ext cx="6754862" cy="187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0C4577F-C1E6-497E-97A7-733ABB2D1F0D}"/>
              </a:ext>
            </a:extLst>
          </p:cNvPr>
          <p:cNvSpPr/>
          <p:nvPr/>
        </p:nvSpPr>
        <p:spPr>
          <a:xfrm rot="18687738">
            <a:off x="3622860" y="2662177"/>
            <a:ext cx="504846" cy="2168552"/>
          </a:xfrm>
          <a:prstGeom prst="ellipse">
            <a:avLst/>
          </a:prstGeom>
          <a:solidFill>
            <a:srgbClr val="00683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F2219-E2AD-49AB-AE05-7A00A0719D48}"/>
              </a:ext>
            </a:extLst>
          </p:cNvPr>
          <p:cNvSpPr txBox="1"/>
          <p:nvPr/>
        </p:nvSpPr>
        <p:spPr>
          <a:xfrm>
            <a:off x="1013012" y="5611906"/>
            <a:ext cx="897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Dato curioso: el </a:t>
            </a:r>
            <a:r>
              <a:rPr lang="en-US" i="1" dirty="0" err="1"/>
              <a:t>determinante</a:t>
            </a:r>
            <a:r>
              <a:rPr lang="en-US" i="1" dirty="0"/>
              <a:t> de una </a:t>
            </a:r>
            <a:r>
              <a:rPr lang="en-US" i="1" dirty="0" err="1"/>
              <a:t>matriz</a:t>
            </a:r>
            <a:r>
              <a:rPr lang="en-US" i="1" dirty="0"/>
              <a:t> </a:t>
            </a:r>
            <a:r>
              <a:rPr lang="en-US" i="1" dirty="0" err="1"/>
              <a:t>nos</a:t>
            </a:r>
            <a:r>
              <a:rPr lang="en-US" i="1" dirty="0"/>
              <a:t> </a:t>
            </a:r>
            <a:r>
              <a:rPr lang="en-US" i="1" dirty="0" err="1"/>
              <a:t>indica</a:t>
            </a:r>
            <a:r>
              <a:rPr lang="en-US" i="1" dirty="0"/>
              <a:t> el factor por el </a:t>
            </a:r>
            <a:r>
              <a:rPr lang="en-US" i="1" dirty="0" err="1"/>
              <a:t>cual</a:t>
            </a:r>
            <a:r>
              <a:rPr lang="en-US" i="1" dirty="0"/>
              <a:t> se </a:t>
            </a:r>
          </a:p>
          <a:p>
            <a:r>
              <a:rPr lang="en-US" i="1" dirty="0" err="1"/>
              <a:t>expande</a:t>
            </a:r>
            <a:r>
              <a:rPr lang="en-US" i="1" dirty="0"/>
              <a:t> el </a:t>
            </a:r>
            <a:r>
              <a:rPr lang="en-US" i="1" dirty="0" err="1"/>
              <a:t>espacio</a:t>
            </a:r>
            <a:r>
              <a:rPr lang="en-US" i="1" dirty="0"/>
              <a:t> </a:t>
            </a:r>
            <a:r>
              <a:rPr lang="en-US" i="1" dirty="0" err="1"/>
              <a:t>vectorial</a:t>
            </a:r>
            <a:endParaRPr lang="es-HN" i="1" dirty="0"/>
          </a:p>
        </p:txBody>
      </p:sp>
    </p:spTree>
    <p:extLst>
      <p:ext uri="{BB962C8B-B14F-4D97-AF65-F5344CB8AC3E}">
        <p14:creationId xmlns:p14="http://schemas.microsoft.com/office/powerpoint/2010/main" val="309225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E9F3-19A9-40FD-AA0A-F79204EF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rotaciones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2FDF8D-1D78-4E66-8549-8897FC998912}"/>
                  </a:ext>
                </a:extLst>
              </p:cNvPr>
              <p:cNvSpPr/>
              <p:nvPr/>
            </p:nvSpPr>
            <p:spPr>
              <a:xfrm>
                <a:off x="3556974" y="1935481"/>
                <a:ext cx="3930500" cy="1236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H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s-H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H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HN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2FDF8D-1D78-4E66-8549-8897FC998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974" y="1935481"/>
                <a:ext cx="3930500" cy="1236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352F48-A0B0-4C7E-A2AA-FC0919EE0B49}"/>
                  </a:ext>
                </a:extLst>
              </p:cNvPr>
              <p:cNvSpPr/>
              <p:nvPr/>
            </p:nvSpPr>
            <p:spPr>
              <a:xfrm>
                <a:off x="3556974" y="3297367"/>
                <a:ext cx="3925883" cy="1236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H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s-H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H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HN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352F48-A0B0-4C7E-A2AA-FC0919EE0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974" y="3297367"/>
                <a:ext cx="3925883" cy="1236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5FF536-D636-42CF-8AA5-B6289DD2654B}"/>
                  </a:ext>
                </a:extLst>
              </p:cNvPr>
              <p:cNvSpPr/>
              <p:nvPr/>
            </p:nvSpPr>
            <p:spPr>
              <a:xfrm>
                <a:off x="3556974" y="4659254"/>
                <a:ext cx="3978590" cy="12441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H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s-H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H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HN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5FF536-D636-42CF-8AA5-B6289DD26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974" y="4659254"/>
                <a:ext cx="3978590" cy="12441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62699629-4740-4A63-AF5E-2C028176B169}"/>
              </a:ext>
            </a:extLst>
          </p:cNvPr>
          <p:cNvSpPr/>
          <p:nvPr/>
        </p:nvSpPr>
        <p:spPr>
          <a:xfrm>
            <a:off x="4368119" y="1935481"/>
            <a:ext cx="412887" cy="1236172"/>
          </a:xfrm>
          <a:prstGeom prst="ellipse">
            <a:avLst/>
          </a:prstGeom>
          <a:solidFill>
            <a:srgbClr val="5E6008">
              <a:alpha val="6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A06795-FFDD-4B39-86AE-CDB51DA46623}"/>
              </a:ext>
            </a:extLst>
          </p:cNvPr>
          <p:cNvSpPr/>
          <p:nvPr/>
        </p:nvSpPr>
        <p:spPr>
          <a:xfrm>
            <a:off x="6453823" y="4659253"/>
            <a:ext cx="412887" cy="1236172"/>
          </a:xfrm>
          <a:prstGeom prst="ellipse">
            <a:avLst/>
          </a:prstGeom>
          <a:solidFill>
            <a:srgbClr val="5E6008">
              <a:alpha val="6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7C00B6-7332-4AD0-8F47-0BFA526F2A0A}"/>
              </a:ext>
            </a:extLst>
          </p:cNvPr>
          <p:cNvSpPr/>
          <p:nvPr/>
        </p:nvSpPr>
        <p:spPr>
          <a:xfrm>
            <a:off x="5447983" y="3360224"/>
            <a:ext cx="412887" cy="1236172"/>
          </a:xfrm>
          <a:prstGeom prst="ellipse">
            <a:avLst/>
          </a:prstGeom>
          <a:solidFill>
            <a:srgbClr val="5E6008">
              <a:alpha val="6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7B785C-A106-428D-A893-3467E4A945DF}"/>
              </a:ext>
            </a:extLst>
          </p:cNvPr>
          <p:cNvSpPr/>
          <p:nvPr/>
        </p:nvSpPr>
        <p:spPr>
          <a:xfrm>
            <a:off x="4293780" y="1908656"/>
            <a:ext cx="2350860" cy="389709"/>
          </a:xfrm>
          <a:prstGeom prst="ellipse">
            <a:avLst/>
          </a:prstGeom>
          <a:solidFill>
            <a:srgbClr val="00683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469309-DA7B-42FA-A059-30EA350BCF56}"/>
              </a:ext>
            </a:extLst>
          </p:cNvPr>
          <p:cNvSpPr/>
          <p:nvPr/>
        </p:nvSpPr>
        <p:spPr>
          <a:xfrm>
            <a:off x="4368119" y="3588601"/>
            <a:ext cx="2389732" cy="389709"/>
          </a:xfrm>
          <a:prstGeom prst="ellipse">
            <a:avLst/>
          </a:prstGeom>
          <a:solidFill>
            <a:srgbClr val="00683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C65897-B601-4585-9887-74D5B461802F}"/>
              </a:ext>
            </a:extLst>
          </p:cNvPr>
          <p:cNvSpPr/>
          <p:nvPr/>
        </p:nvSpPr>
        <p:spPr>
          <a:xfrm>
            <a:off x="4309404" y="5277339"/>
            <a:ext cx="2557306" cy="389709"/>
          </a:xfrm>
          <a:prstGeom prst="ellipse">
            <a:avLst/>
          </a:prstGeom>
          <a:solidFill>
            <a:srgbClr val="00683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37220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D855-A4EC-4480-B5A3-FE1507227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017" y="154773"/>
            <a:ext cx="8610600" cy="1293028"/>
          </a:xfrm>
        </p:spPr>
        <p:txBody>
          <a:bodyPr/>
          <a:lstStyle/>
          <a:p>
            <a:r>
              <a:rPr lang="es-HN" noProof="0" dirty="0"/>
              <a:t>transformaciones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66AD6-7E93-430E-91A3-93A4D6E0A4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07543" y="1189503"/>
            <a:ext cx="6976913" cy="55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1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36A7C2-7C6C-497D-B310-6715CE678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889" r="99222">
                        <a14:foregroundMark x1="5667" y1="25140" x2="5667" y2="25140"/>
                        <a14:foregroundMark x1="5556" y1="46348" x2="5556" y2="46348"/>
                        <a14:foregroundMark x1="18000" y1="20787" x2="18000" y2="20787"/>
                        <a14:foregroundMark x1="16889" y1="23455" x2="16889" y2="23455"/>
                        <a14:foregroundMark x1="20333" y1="18961" x2="20333" y2="18961"/>
                        <a14:foregroundMark x1="74778" y1="21208" x2="74778" y2="21208"/>
                        <a14:foregroundMark x1="72333" y1="20646" x2="72333" y2="20646"/>
                        <a14:foregroundMark x1="83222" y1="22191" x2="83222" y2="22191"/>
                        <a14:foregroundMark x1="83778" y1="26826" x2="83778" y2="26826"/>
                        <a14:foregroundMark x1="81778" y1="26826" x2="81778" y2="26826"/>
                        <a14:foregroundMark x1="80667" y1="25421" x2="80667" y2="25421"/>
                        <a14:foregroundMark x1="90222" y1="39185" x2="90222" y2="39185"/>
                        <a14:foregroundMark x1="84111" y1="31039" x2="84111" y2="31039"/>
                        <a14:foregroundMark x1="96222" y1="48876" x2="96222" y2="48876"/>
                        <a14:foregroundMark x1="85778" y1="63624" x2="85778" y2="63624"/>
                        <a14:foregroundMark x1="84444" y1="65590" x2="84444" y2="65590"/>
                        <a14:foregroundMark x1="82778" y1="63202" x2="82778" y2="63202"/>
                        <a14:foregroundMark x1="87444" y1="66152" x2="87444" y2="66152"/>
                        <a14:foregroundMark x1="93222" y1="93118" x2="93222" y2="93118"/>
                        <a14:foregroundMark x1="93667" y1="94803" x2="93667" y2="94803"/>
                        <a14:foregroundMark x1="96778" y1="93680" x2="96778" y2="93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750" y="38100"/>
            <a:ext cx="85725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27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7F34-2612-4947-BF1A-7A59C8FA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perspectiva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664C9C-1489-42C6-9EC9-FA3A42760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1544" y="3228898"/>
            <a:ext cx="1436914" cy="1436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3ACFB-8770-4C76-81E5-EA95EBCB1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92880" y="3002475"/>
            <a:ext cx="2192188" cy="219218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A4C8E52-6A72-44C5-AF21-03950047B7D4}"/>
              </a:ext>
            </a:extLst>
          </p:cNvPr>
          <p:cNvSpPr/>
          <p:nvPr/>
        </p:nvSpPr>
        <p:spPr>
          <a:xfrm>
            <a:off x="4600692" y="3814354"/>
            <a:ext cx="2444542" cy="235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73AA95-35DC-400E-9116-E64B738264C5}"/>
              </a:ext>
            </a:extLst>
          </p:cNvPr>
          <p:cNvSpPr txBox="1"/>
          <p:nvPr/>
        </p:nvSpPr>
        <p:spPr>
          <a:xfrm>
            <a:off x="5397616" y="3043646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</a:t>
            </a:r>
            <a:endParaRPr lang="es-HN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89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DF02-2B49-429F-BA5D-77AEEA2B5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perspectiva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26135F-8853-4BC7-8D21-6C0CC711412B}"/>
                  </a:ext>
                </a:extLst>
              </p:cNvPr>
              <p:cNvSpPr txBox="1"/>
              <p:nvPr/>
            </p:nvSpPr>
            <p:spPr>
              <a:xfrm>
                <a:off x="2307836" y="2901217"/>
                <a:ext cx="4910062" cy="18226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H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s-HN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∗ 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HN" sz="32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HN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26135F-8853-4BC7-8D21-6C0CC7114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836" y="2901217"/>
                <a:ext cx="4910062" cy="1822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07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FC2E04-D836-40E2-B496-098E4C6B1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HN" noProof="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63818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5E05-ADD1-4CCC-8E4C-225E4466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jerarquías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61BAF-F367-484B-A510-4F974ADC0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75068" y="2139202"/>
            <a:ext cx="2965237" cy="429959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49A3CDE-4685-48FE-9D70-459973BD0BD6}"/>
              </a:ext>
            </a:extLst>
          </p:cNvPr>
          <p:cNvSpPr/>
          <p:nvPr/>
        </p:nvSpPr>
        <p:spPr>
          <a:xfrm>
            <a:off x="3048000" y="3750675"/>
            <a:ext cx="242047" cy="301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1AC29C-9E36-4C64-A89B-0D06036B0791}"/>
              </a:ext>
            </a:extLst>
          </p:cNvPr>
          <p:cNvSpPr/>
          <p:nvPr/>
        </p:nvSpPr>
        <p:spPr>
          <a:xfrm>
            <a:off x="8068235" y="2495616"/>
            <a:ext cx="242047" cy="301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078596-7EB5-4757-9FC0-0302019350C5}"/>
              </a:ext>
            </a:extLst>
          </p:cNvPr>
          <p:cNvSpPr/>
          <p:nvPr/>
        </p:nvSpPr>
        <p:spPr>
          <a:xfrm>
            <a:off x="2774576" y="4124883"/>
            <a:ext cx="242047" cy="3013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FB3D43-B98D-43B1-B07B-802308FCBC5A}"/>
              </a:ext>
            </a:extLst>
          </p:cNvPr>
          <p:cNvSpPr/>
          <p:nvPr/>
        </p:nvSpPr>
        <p:spPr>
          <a:xfrm>
            <a:off x="3290047" y="4138313"/>
            <a:ext cx="242047" cy="3013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B9BB0F-A6D9-4CDB-A858-282C76C0E021}"/>
              </a:ext>
            </a:extLst>
          </p:cNvPr>
          <p:cNvSpPr/>
          <p:nvPr/>
        </p:nvSpPr>
        <p:spPr>
          <a:xfrm>
            <a:off x="7552765" y="3127628"/>
            <a:ext cx="242047" cy="3013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318EFF-9568-4CFE-9EEB-510D73F7F8B3}"/>
              </a:ext>
            </a:extLst>
          </p:cNvPr>
          <p:cNvSpPr/>
          <p:nvPr/>
        </p:nvSpPr>
        <p:spPr>
          <a:xfrm>
            <a:off x="8588189" y="3127628"/>
            <a:ext cx="242047" cy="3013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8FD877-E0DD-46E0-B765-76FC395BB02D}"/>
              </a:ext>
            </a:extLst>
          </p:cNvPr>
          <p:cNvSpPr/>
          <p:nvPr/>
        </p:nvSpPr>
        <p:spPr>
          <a:xfrm>
            <a:off x="2757686" y="4902639"/>
            <a:ext cx="242047" cy="3013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6C7A92-3A3B-4A41-B044-7210D55B6643}"/>
              </a:ext>
            </a:extLst>
          </p:cNvPr>
          <p:cNvSpPr/>
          <p:nvPr/>
        </p:nvSpPr>
        <p:spPr>
          <a:xfrm>
            <a:off x="3377971" y="4987182"/>
            <a:ext cx="242047" cy="3013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77B977-60C7-4238-B8C8-A7E55DA4D70C}"/>
              </a:ext>
            </a:extLst>
          </p:cNvPr>
          <p:cNvSpPr/>
          <p:nvPr/>
        </p:nvSpPr>
        <p:spPr>
          <a:xfrm>
            <a:off x="7552765" y="3901361"/>
            <a:ext cx="242047" cy="3013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794038-EAEA-4146-9E5D-7E45DE3D4AEE}"/>
              </a:ext>
            </a:extLst>
          </p:cNvPr>
          <p:cNvSpPr/>
          <p:nvPr/>
        </p:nvSpPr>
        <p:spPr>
          <a:xfrm>
            <a:off x="8588189" y="3901361"/>
            <a:ext cx="242047" cy="3013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B15843-4BE1-4E1E-8465-91517C2FE130}"/>
              </a:ext>
            </a:extLst>
          </p:cNvPr>
          <p:cNvSpPr/>
          <p:nvPr/>
        </p:nvSpPr>
        <p:spPr>
          <a:xfrm>
            <a:off x="2729753" y="5792255"/>
            <a:ext cx="242047" cy="3013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AC8A27-4943-46F1-BB55-FCC3D1E76B82}"/>
              </a:ext>
            </a:extLst>
          </p:cNvPr>
          <p:cNvSpPr/>
          <p:nvPr/>
        </p:nvSpPr>
        <p:spPr>
          <a:xfrm>
            <a:off x="3290047" y="5816776"/>
            <a:ext cx="242047" cy="3013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1618ED-42C4-4109-B475-7AC8C3E54379}"/>
              </a:ext>
            </a:extLst>
          </p:cNvPr>
          <p:cNvSpPr/>
          <p:nvPr/>
        </p:nvSpPr>
        <p:spPr>
          <a:xfrm>
            <a:off x="7560006" y="4675790"/>
            <a:ext cx="242047" cy="3013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B6FACC-C813-4620-A91B-13E3F9F4DB38}"/>
              </a:ext>
            </a:extLst>
          </p:cNvPr>
          <p:cNvSpPr/>
          <p:nvPr/>
        </p:nvSpPr>
        <p:spPr>
          <a:xfrm>
            <a:off x="8601635" y="4649914"/>
            <a:ext cx="242047" cy="3013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E07A84-8BA5-456B-9982-2B61A36BEF46}"/>
              </a:ext>
            </a:extLst>
          </p:cNvPr>
          <p:cNvCxnSpPr>
            <a:cxnSpLocks/>
            <a:stCxn id="16" idx="3"/>
            <a:endCxn id="19" idx="7"/>
          </p:cNvCxnSpPr>
          <p:nvPr/>
        </p:nvCxnSpPr>
        <p:spPr>
          <a:xfrm flipH="1">
            <a:off x="7759365" y="2752853"/>
            <a:ext cx="344317" cy="418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795222A-6216-4A04-A11C-4996244BFC68}"/>
              </a:ext>
            </a:extLst>
          </p:cNvPr>
          <p:cNvCxnSpPr>
            <a:cxnSpLocks/>
            <a:stCxn id="16" idx="5"/>
            <a:endCxn id="20" idx="0"/>
          </p:cNvCxnSpPr>
          <p:nvPr/>
        </p:nvCxnSpPr>
        <p:spPr>
          <a:xfrm>
            <a:off x="8274835" y="2752853"/>
            <a:ext cx="434378" cy="374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EE7BE1-FE00-4CFE-82C1-8B6A4D296624}"/>
              </a:ext>
            </a:extLst>
          </p:cNvPr>
          <p:cNvCxnSpPr>
            <a:cxnSpLocks/>
            <a:stCxn id="19" idx="4"/>
            <a:endCxn id="23" idx="0"/>
          </p:cNvCxnSpPr>
          <p:nvPr/>
        </p:nvCxnSpPr>
        <p:spPr>
          <a:xfrm>
            <a:off x="7673789" y="3429000"/>
            <a:ext cx="0" cy="47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28D131-F866-4348-AADD-BE0F1D7B842C}"/>
              </a:ext>
            </a:extLst>
          </p:cNvPr>
          <p:cNvCxnSpPr>
            <a:cxnSpLocks/>
          </p:cNvCxnSpPr>
          <p:nvPr/>
        </p:nvCxnSpPr>
        <p:spPr>
          <a:xfrm>
            <a:off x="8709211" y="3429000"/>
            <a:ext cx="0" cy="47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DE4017-BE7F-467F-BC03-3BA5837FE011}"/>
              </a:ext>
            </a:extLst>
          </p:cNvPr>
          <p:cNvCxnSpPr>
            <a:cxnSpLocks/>
          </p:cNvCxnSpPr>
          <p:nvPr/>
        </p:nvCxnSpPr>
        <p:spPr>
          <a:xfrm>
            <a:off x="7673788" y="4203504"/>
            <a:ext cx="0" cy="47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44FE9CA-D8B3-466E-883B-58123AC0D585}"/>
              </a:ext>
            </a:extLst>
          </p:cNvPr>
          <p:cNvCxnSpPr>
            <a:cxnSpLocks/>
          </p:cNvCxnSpPr>
          <p:nvPr/>
        </p:nvCxnSpPr>
        <p:spPr>
          <a:xfrm>
            <a:off x="8709211" y="4188690"/>
            <a:ext cx="0" cy="47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71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574D-71E8-43FA-B0CA-9C7A10E8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 err="1"/>
              <a:t>shaders</a:t>
            </a:r>
            <a:endParaRPr lang="es-H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14B9-20E0-465D-B835-BB6EDC5D6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noProof="0" dirty="0" err="1"/>
              <a:t>Vertex</a:t>
            </a:r>
            <a:r>
              <a:rPr lang="es-HN" noProof="0" dirty="0"/>
              <a:t> </a:t>
            </a:r>
            <a:r>
              <a:rPr lang="es-HN" noProof="0" dirty="0" err="1"/>
              <a:t>shader</a:t>
            </a:r>
            <a:endParaRPr lang="es-HN" noProof="0" dirty="0"/>
          </a:p>
          <a:p>
            <a:pPr lvl="1"/>
            <a:r>
              <a:rPr lang="es-HN" noProof="0" dirty="0"/>
              <a:t>Se corre en paralelo por cada vértice</a:t>
            </a:r>
          </a:p>
          <a:p>
            <a:r>
              <a:rPr lang="es-HN" noProof="0" dirty="0" err="1"/>
              <a:t>Fragment</a:t>
            </a:r>
            <a:r>
              <a:rPr lang="es-HN" noProof="0" dirty="0"/>
              <a:t> </a:t>
            </a:r>
            <a:r>
              <a:rPr lang="es-HN" noProof="0" dirty="0" err="1"/>
              <a:t>shader</a:t>
            </a:r>
            <a:endParaRPr lang="es-HN" noProof="0" dirty="0"/>
          </a:p>
          <a:p>
            <a:pPr lvl="1"/>
            <a:r>
              <a:rPr lang="es-HN" noProof="0" dirty="0"/>
              <a:t>Se corre en paralelo por cada fragmento visible</a:t>
            </a:r>
          </a:p>
          <a:p>
            <a:r>
              <a:rPr lang="es-HN" noProof="0" dirty="0"/>
              <a:t>Surface </a:t>
            </a:r>
            <a:r>
              <a:rPr lang="es-HN" noProof="0" dirty="0" err="1"/>
              <a:t>shader</a:t>
            </a:r>
            <a:endParaRPr lang="es-HN" noProof="0" dirty="0"/>
          </a:p>
          <a:p>
            <a:pPr lvl="1"/>
            <a:r>
              <a:rPr lang="es-HN" noProof="0" dirty="0"/>
              <a:t>Simplificación, se corre en fragmentos del objeto</a:t>
            </a:r>
          </a:p>
        </p:txBody>
      </p:sp>
    </p:spTree>
    <p:extLst>
      <p:ext uri="{BB962C8B-B14F-4D97-AF65-F5344CB8AC3E}">
        <p14:creationId xmlns:p14="http://schemas.microsoft.com/office/powerpoint/2010/main" val="236916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2EEC-D39D-4803-9B94-9A3B108D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texturas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BB836-FF26-47EB-A845-39B88C4A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94" y="2510399"/>
            <a:ext cx="5485837" cy="27429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369DC0-AE06-4BB1-B3C9-746BB145AAA1}"/>
              </a:ext>
            </a:extLst>
          </p:cNvPr>
          <p:cNvSpPr/>
          <p:nvPr/>
        </p:nvSpPr>
        <p:spPr>
          <a:xfrm>
            <a:off x="7700682" y="2662518"/>
            <a:ext cx="3110753" cy="2402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6F5966-D5C6-4C73-98BF-E22C4E42B87B}"/>
              </a:ext>
            </a:extLst>
          </p:cNvPr>
          <p:cNvCxnSpPr/>
          <p:nvPr/>
        </p:nvCxnSpPr>
        <p:spPr>
          <a:xfrm>
            <a:off x="7700682" y="2662518"/>
            <a:ext cx="3110753" cy="2402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2985995-A0EC-44EA-8545-A7A950407ADE}"/>
              </a:ext>
            </a:extLst>
          </p:cNvPr>
          <p:cNvSpPr/>
          <p:nvPr/>
        </p:nvSpPr>
        <p:spPr>
          <a:xfrm>
            <a:off x="619123" y="2411506"/>
            <a:ext cx="268941" cy="251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A33076-9EFF-46E6-984F-5A34097B415D}"/>
              </a:ext>
            </a:extLst>
          </p:cNvPr>
          <p:cNvSpPr/>
          <p:nvPr/>
        </p:nvSpPr>
        <p:spPr>
          <a:xfrm>
            <a:off x="7629523" y="2537012"/>
            <a:ext cx="268941" cy="251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1EC045-9FE3-4969-83C3-D6F006CEB3EA}"/>
              </a:ext>
            </a:extLst>
          </p:cNvPr>
          <p:cNvSpPr/>
          <p:nvPr/>
        </p:nvSpPr>
        <p:spPr>
          <a:xfrm>
            <a:off x="619123" y="5101199"/>
            <a:ext cx="268941" cy="251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30B83B-F1F7-4847-966F-C33FBCC85EF6}"/>
              </a:ext>
            </a:extLst>
          </p:cNvPr>
          <p:cNvSpPr/>
          <p:nvPr/>
        </p:nvSpPr>
        <p:spPr>
          <a:xfrm>
            <a:off x="7566211" y="4939554"/>
            <a:ext cx="268941" cy="251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0DA1D9-2DCA-40F0-929B-B5EF17D6B5AA}"/>
              </a:ext>
            </a:extLst>
          </p:cNvPr>
          <p:cNvSpPr/>
          <p:nvPr/>
        </p:nvSpPr>
        <p:spPr>
          <a:xfrm>
            <a:off x="6096000" y="5056376"/>
            <a:ext cx="268941" cy="251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855C02-B076-49C1-9597-F7D22367241B}"/>
              </a:ext>
            </a:extLst>
          </p:cNvPr>
          <p:cNvSpPr/>
          <p:nvPr/>
        </p:nvSpPr>
        <p:spPr>
          <a:xfrm>
            <a:off x="10649512" y="4939554"/>
            <a:ext cx="268941" cy="251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F26F91-3D88-48DF-82B4-BF81F215E5E4}"/>
              </a:ext>
            </a:extLst>
          </p:cNvPr>
          <p:cNvSpPr/>
          <p:nvPr/>
        </p:nvSpPr>
        <p:spPr>
          <a:xfrm>
            <a:off x="619122" y="2510399"/>
            <a:ext cx="268941" cy="25101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CE0C41-6115-45C9-9C5A-0A5FEC1E1A0C}"/>
              </a:ext>
            </a:extLst>
          </p:cNvPr>
          <p:cNvSpPr/>
          <p:nvPr/>
        </p:nvSpPr>
        <p:spPr>
          <a:xfrm>
            <a:off x="7629523" y="2617976"/>
            <a:ext cx="268941" cy="25101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3B811D-784D-41C6-ABEF-F976F065E9BE}"/>
              </a:ext>
            </a:extLst>
          </p:cNvPr>
          <p:cNvSpPr/>
          <p:nvPr/>
        </p:nvSpPr>
        <p:spPr>
          <a:xfrm>
            <a:off x="6041649" y="2451848"/>
            <a:ext cx="268941" cy="25101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5F6FF8-1E35-449C-A674-C7A854D4DA88}"/>
              </a:ext>
            </a:extLst>
          </p:cNvPr>
          <p:cNvSpPr/>
          <p:nvPr/>
        </p:nvSpPr>
        <p:spPr>
          <a:xfrm>
            <a:off x="10658477" y="2532530"/>
            <a:ext cx="268941" cy="25101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BDCDA7-914D-42EE-87C8-F9D2ECFB9378}"/>
              </a:ext>
            </a:extLst>
          </p:cNvPr>
          <p:cNvSpPr/>
          <p:nvPr/>
        </p:nvSpPr>
        <p:spPr>
          <a:xfrm>
            <a:off x="6104960" y="5141401"/>
            <a:ext cx="268941" cy="25101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626F3E-0A79-409F-A8A4-716D2E673AFA}"/>
              </a:ext>
            </a:extLst>
          </p:cNvPr>
          <p:cNvSpPr/>
          <p:nvPr/>
        </p:nvSpPr>
        <p:spPr>
          <a:xfrm>
            <a:off x="10658476" y="4984095"/>
            <a:ext cx="268941" cy="25101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89876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FC2E04-D836-40E2-B496-098E4C6B1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HN" noProof="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37027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1F7C-46BF-4213-A12A-D19C5AFC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iluminación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65A75-049E-4B1B-A30F-50E6D4888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noProof="0" dirty="0"/>
              <a:t>Hechos</a:t>
            </a:r>
          </a:p>
          <a:p>
            <a:pPr lvl="1"/>
            <a:r>
              <a:rPr lang="es-HN" noProof="0" dirty="0"/>
              <a:t>La luz se comporta como onda y partícula</a:t>
            </a:r>
          </a:p>
          <a:p>
            <a:pPr lvl="1"/>
            <a:r>
              <a:rPr lang="es-HN" noProof="0" dirty="0"/>
              <a:t>Todo objeto con temperatura mayor al cero absoluto emite radiación</a:t>
            </a:r>
          </a:p>
          <a:p>
            <a:pPr lvl="1"/>
            <a:r>
              <a:rPr lang="es-HN" noProof="0" dirty="0"/>
              <a:t>Solo podemos ver una franja del espectro de radiación</a:t>
            </a:r>
          </a:p>
          <a:p>
            <a:pPr lvl="1"/>
            <a:r>
              <a:rPr lang="es-HN" noProof="0" dirty="0"/>
              <a:t>Ciertos objetos por reacciones físicas emiten radiación visible</a:t>
            </a:r>
          </a:p>
          <a:p>
            <a:pPr lvl="2"/>
            <a:r>
              <a:rPr lang="es-HN" noProof="0" dirty="0"/>
              <a:t>Una sola frecuencia: laser</a:t>
            </a:r>
          </a:p>
          <a:p>
            <a:pPr lvl="2"/>
            <a:r>
              <a:rPr lang="es-HN" noProof="0" dirty="0"/>
              <a:t>Varias frecuencias: luz blanca</a:t>
            </a:r>
          </a:p>
          <a:p>
            <a:pPr lvl="1"/>
            <a:r>
              <a:rPr lang="es-HN" noProof="0" dirty="0"/>
              <a:t>Los objetos:</a:t>
            </a:r>
          </a:p>
          <a:p>
            <a:pPr lvl="2"/>
            <a:r>
              <a:rPr lang="es-HN" noProof="0" dirty="0"/>
              <a:t>Absorben luz</a:t>
            </a:r>
          </a:p>
          <a:p>
            <a:pPr lvl="2"/>
            <a:r>
              <a:rPr lang="es-HN" noProof="0" dirty="0"/>
              <a:t>Reflejan luz</a:t>
            </a:r>
          </a:p>
          <a:p>
            <a:pPr lvl="2"/>
            <a:r>
              <a:rPr lang="es-HN" noProof="0" dirty="0"/>
              <a:t>Distorsionan luz</a:t>
            </a:r>
          </a:p>
          <a:p>
            <a:pPr lvl="1"/>
            <a:r>
              <a:rPr lang="es-HN" noProof="0" dirty="0" err="1"/>
              <a:t>Javascript</a:t>
            </a:r>
            <a:r>
              <a:rPr lang="es-HN" noProof="0" dirty="0"/>
              <a:t> </a:t>
            </a:r>
            <a:r>
              <a:rPr lang="es-HN" noProof="0" dirty="0" err="1"/>
              <a:t>sucks</a:t>
            </a:r>
            <a:r>
              <a:rPr lang="es-HN" noProof="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280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0571E-4818-465B-970E-F90DE127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iluminación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EEC63-00B8-40A9-8686-6A3FB85B8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noProof="0" dirty="0"/>
              <a:t>“</a:t>
            </a:r>
            <a:r>
              <a:rPr lang="es-HN" noProof="0" dirty="0" err="1"/>
              <a:t>Rendering</a:t>
            </a:r>
            <a:r>
              <a:rPr lang="es-HN" noProof="0" dirty="0"/>
              <a:t> </a:t>
            </a:r>
            <a:r>
              <a:rPr lang="es-HN" noProof="0" dirty="0" err="1"/>
              <a:t>Equation</a:t>
            </a:r>
            <a:r>
              <a:rPr lang="es-HN" noProof="0" dirty="0"/>
              <a:t>” modela las fuentes de luz y las propiedades de los objetos</a:t>
            </a:r>
          </a:p>
          <a:p>
            <a:r>
              <a:rPr lang="es-HN" noProof="0" dirty="0"/>
              <a:t>Se discretiza a “Ray </a:t>
            </a:r>
            <a:r>
              <a:rPr lang="es-HN" noProof="0" dirty="0" err="1"/>
              <a:t>Tracing</a:t>
            </a:r>
            <a:r>
              <a:rPr lang="es-HN" noProof="0" dirty="0"/>
              <a:t>”</a:t>
            </a:r>
          </a:p>
          <a:p>
            <a:r>
              <a:rPr lang="es-HN" noProof="0" dirty="0"/>
              <a:t>Computacionalmente intenso</a:t>
            </a:r>
          </a:p>
          <a:p>
            <a:r>
              <a:rPr lang="es-HN" noProof="0" dirty="0"/>
              <a:t>TRAMPA!</a:t>
            </a:r>
          </a:p>
        </p:txBody>
      </p:sp>
    </p:spTree>
    <p:extLst>
      <p:ext uri="{BB962C8B-B14F-4D97-AF65-F5344CB8AC3E}">
        <p14:creationId xmlns:p14="http://schemas.microsoft.com/office/powerpoint/2010/main" val="2521825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87D7-74BE-439B-893C-FAE050D2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Tipos de luces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0D22-8527-46B2-A921-D84B57FEC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noProof="0" dirty="0"/>
              <a:t>Ambiente</a:t>
            </a:r>
          </a:p>
          <a:p>
            <a:r>
              <a:rPr lang="es-HN" noProof="0" dirty="0"/>
              <a:t>Punto</a:t>
            </a:r>
          </a:p>
          <a:p>
            <a:r>
              <a:rPr lang="es-HN" noProof="0" dirty="0" err="1"/>
              <a:t>Spotlight</a:t>
            </a:r>
            <a:endParaRPr lang="es-HN" noProof="0" dirty="0"/>
          </a:p>
          <a:p>
            <a:r>
              <a:rPr lang="es-HN" noProof="0" dirty="0"/>
              <a:t>Distante</a:t>
            </a:r>
          </a:p>
        </p:txBody>
      </p:sp>
    </p:spTree>
    <p:extLst>
      <p:ext uri="{BB962C8B-B14F-4D97-AF65-F5344CB8AC3E}">
        <p14:creationId xmlns:p14="http://schemas.microsoft.com/office/powerpoint/2010/main" val="225382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DC659-61E7-4A06-BE2E-A60FAAB84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41939"/>
            <a:ext cx="9448800" cy="1825096"/>
          </a:xfrm>
        </p:spPr>
        <p:txBody>
          <a:bodyPr/>
          <a:lstStyle/>
          <a:p>
            <a:r>
              <a:rPr lang="es-HN" noProof="0" dirty="0"/>
              <a:t>¿Primer juego en 3d?</a:t>
            </a:r>
          </a:p>
        </p:txBody>
      </p:sp>
    </p:spTree>
    <p:extLst>
      <p:ext uri="{BB962C8B-B14F-4D97-AF65-F5344CB8AC3E}">
        <p14:creationId xmlns:p14="http://schemas.microsoft.com/office/powerpoint/2010/main" val="3452460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BB24-3ECE-4BB0-A965-DC055297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Luz de ambiente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B51B1-E92B-4C6A-A150-1F91951BA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HN" noProof="0" dirty="0"/>
                  <a:t>Misma fuente para todos los objetos</a:t>
                </a:r>
              </a:p>
              <a:p>
                <a:r>
                  <a:rPr lang="es-HN" noProof="0" dirty="0"/>
                  <a:t>Representación: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HN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HN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HN" b="0" i="1" noProof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s-HN" b="0" i="1" noProof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s-HN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  <m:r>
                      <a:rPr lang="es-HN" b="0" i="1" noProof="0" smtClean="0">
                        <a:latin typeface="Cambria Math" panose="02040503050406030204" pitchFamily="18" charset="0"/>
                      </a:rPr>
                      <m:t>;0≤</m:t>
                    </m:r>
                    <m:r>
                      <a:rPr lang="es-HN" b="0" i="1" noProof="0" smtClean="0">
                        <a:latin typeface="Cambria Math" panose="02040503050406030204" pitchFamily="18" charset="0"/>
                      </a:rPr>
                      <m:t>𝑅𝐺𝐵</m:t>
                    </m:r>
                    <m:r>
                      <a:rPr lang="es-HN" b="0" i="1" noProof="0" smtClean="0">
                        <a:latin typeface="Cambria Math" panose="02040503050406030204" pitchFamily="18" charset="0"/>
                      </a:rPr>
                      <m:t>≤1 </m:t>
                    </m:r>
                  </m:oMath>
                </a14:m>
                <a:endParaRPr lang="es-HN" noProof="0" dirty="0"/>
              </a:p>
              <a:p>
                <a:r>
                  <a:rPr lang="es-HN" noProof="0" dirty="0"/>
                  <a:t>Iluminación: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HN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HN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HN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HN" b="0" i="1" noProof="0" smtClean="0">
                                      <a:latin typeface="Cambria Math" panose="02040503050406030204" pitchFamily="18" charset="0"/>
                                    </a:rPr>
                                    <m:t>𝐿𝑢𝑧</m:t>
                                  </m:r>
                                </m:e>
                                <m:sub>
                                  <m:r>
                                    <a:rPr lang="es-HN" b="0" i="1" noProof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HN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HN" b="0" i="1" noProof="0" smtClean="0">
                                      <a:latin typeface="Cambria Math" panose="02040503050406030204" pitchFamily="18" charset="0"/>
                                    </a:rPr>
                                    <m:t>𝐿𝑢𝑧</m:t>
                                  </m:r>
                                </m:e>
                                <m:sub>
                                  <m:r>
                                    <a:rPr lang="es-HN" b="0" i="1" noProof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HN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HN" b="0" i="1" noProof="0" smtClean="0">
                                      <a:latin typeface="Cambria Math" panose="02040503050406030204" pitchFamily="18" charset="0"/>
                                    </a:rPr>
                                    <m:t>𝐿𝑢𝑧</m:t>
                                  </m:r>
                                </m:e>
                                <m:sub>
                                  <m:r>
                                    <a:rPr lang="es-HN" b="0" i="1" noProof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s-HN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HN" b="0" i="0" noProof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begChr m:val="["/>
                        <m:endChr m:val="]"/>
                        <m:ctrlPr>
                          <a:rPr lang="es-HN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HN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HN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HN" b="0" i="1" noProof="0" smtClean="0">
                                      <a:latin typeface="Cambria Math" panose="02040503050406030204" pitchFamily="18" charset="0"/>
                                    </a:rPr>
                                    <m:t>𝑃𝑢𝑛𝑡𝑜</m:t>
                                  </m:r>
                                </m:e>
                                <m:sub>
                                  <m:r>
                                    <a:rPr lang="es-HN" i="1" noProof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HN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HN" b="0" i="1" noProof="0" smtClean="0">
                                      <a:latin typeface="Cambria Math" panose="02040503050406030204" pitchFamily="18" charset="0"/>
                                    </a:rPr>
                                    <m:t>𝑃𝑢𝑛𝑡𝑜</m:t>
                                  </m:r>
                                </m:e>
                                <m:sub>
                                  <m:r>
                                    <a:rPr lang="es-HN" i="1" noProof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HN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HN" b="0" i="1" noProof="0" smtClean="0">
                                      <a:latin typeface="Cambria Math" panose="02040503050406030204" pitchFamily="18" charset="0"/>
                                    </a:rPr>
                                    <m:t>𝑃𝑢𝑛𝑡𝑜</m:t>
                                  </m:r>
                                </m:e>
                                <m:sub>
                                  <m:r>
                                    <a:rPr lang="es-HN" i="1" noProof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s-HN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B51B1-E92B-4C6A-A150-1F91951BA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970"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467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8982-543F-4181-B403-2D3B9F17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Luz puntual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5BCB9-88EB-41B3-9392-623AC253CE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HN" noProof="0" dirty="0"/>
                  <a:t>Ubicación definida</a:t>
                </a:r>
              </a:p>
              <a:p>
                <a:r>
                  <a:rPr lang="es-HN" noProof="0" dirty="0"/>
                  <a:t>Emite a todas direcciones</a:t>
                </a:r>
              </a:p>
              <a:p>
                <a:r>
                  <a:rPr lang="es-HN" noProof="0" dirty="0"/>
                  <a:t>Representación: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HN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HN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HN" i="1" noProof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s-HN" i="1" noProof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s-HN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  <m:r>
                      <a:rPr lang="es-HN" b="0" i="0" noProof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s-HN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HN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HN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s-HN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s-HN" b="0" i="1" noProof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s-HN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HN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5BCB9-88EB-41B3-9392-623AC253CE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970"/>
                </a:stretch>
              </a:blipFill>
            </p:spPr>
            <p:txBody>
              <a:bodyPr/>
              <a:lstStyle/>
              <a:p>
                <a:r>
                  <a:rPr lang="es-H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BE954F8-2AFD-4BF5-B67C-194E9271F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00165" y="2018554"/>
            <a:ext cx="1057834" cy="141044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B8ADBB-1C08-4B05-A772-ED9B04ED7372}"/>
              </a:ext>
            </a:extLst>
          </p:cNvPr>
          <p:cNvSpPr/>
          <p:nvPr/>
        </p:nvSpPr>
        <p:spPr>
          <a:xfrm>
            <a:off x="9365876" y="4305233"/>
            <a:ext cx="421341" cy="472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9D2D12-84C7-4211-8D7D-4C52A1C43B1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57999" y="2723777"/>
            <a:ext cx="2438401" cy="16689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1F64F0-4276-44CE-B875-8FD80AD88D83}"/>
              </a:ext>
            </a:extLst>
          </p:cNvPr>
          <p:cNvCxnSpPr>
            <a:cxnSpLocks/>
          </p:cNvCxnSpPr>
          <p:nvPr/>
        </p:nvCxnSpPr>
        <p:spPr>
          <a:xfrm flipH="1">
            <a:off x="9174256" y="4547279"/>
            <a:ext cx="191620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2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689D-BFC9-4B4A-ACEA-F9506323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Luz distante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63CE-F073-44AD-BCD7-246026D65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noProof="0" dirty="0"/>
              <a:t>Envía rayos de luz de forma equitativa a todos los objetos</a:t>
            </a:r>
          </a:p>
          <a:p>
            <a:endParaRPr lang="es-H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A8CFE-F574-4361-826A-5D8F62DBD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82053" y="2756647"/>
            <a:ext cx="1225923" cy="122592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E7A4AEE-9AD1-4C24-B41F-655496E22652}"/>
              </a:ext>
            </a:extLst>
          </p:cNvPr>
          <p:cNvSpPr/>
          <p:nvPr/>
        </p:nvSpPr>
        <p:spPr>
          <a:xfrm rot="1857970">
            <a:off x="4103921" y="3164461"/>
            <a:ext cx="978408" cy="4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E6E2E6-FAD9-40F4-BD7A-DFECAEF2F13F}"/>
              </a:ext>
            </a:extLst>
          </p:cNvPr>
          <p:cNvSpPr/>
          <p:nvPr/>
        </p:nvSpPr>
        <p:spPr>
          <a:xfrm rot="1857970">
            <a:off x="3199189" y="3981446"/>
            <a:ext cx="978408" cy="4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26389A-CDCD-49EF-926C-7E576CC65971}"/>
              </a:ext>
            </a:extLst>
          </p:cNvPr>
          <p:cNvSpPr/>
          <p:nvPr/>
        </p:nvSpPr>
        <p:spPr>
          <a:xfrm rot="1857970">
            <a:off x="4805529" y="4154459"/>
            <a:ext cx="978408" cy="4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646F03-2F66-417A-92B9-F77F14DBDC4A}"/>
              </a:ext>
            </a:extLst>
          </p:cNvPr>
          <p:cNvSpPr/>
          <p:nvPr/>
        </p:nvSpPr>
        <p:spPr>
          <a:xfrm rot="1857970">
            <a:off x="5941204" y="3885517"/>
            <a:ext cx="978408" cy="4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638398D-76B4-4841-B03C-39F60F7BCF38}"/>
              </a:ext>
            </a:extLst>
          </p:cNvPr>
          <p:cNvSpPr/>
          <p:nvPr/>
        </p:nvSpPr>
        <p:spPr>
          <a:xfrm rot="1857970">
            <a:off x="4357293" y="5144455"/>
            <a:ext cx="978408" cy="4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734EAE0-47A8-4B4F-B510-66AAC11E8BE3}"/>
              </a:ext>
            </a:extLst>
          </p:cNvPr>
          <p:cNvSpPr/>
          <p:nvPr/>
        </p:nvSpPr>
        <p:spPr>
          <a:xfrm rot="1857970">
            <a:off x="2674875" y="5037630"/>
            <a:ext cx="978408" cy="4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192779B-04BA-451E-B135-D6E48A86E443}"/>
              </a:ext>
            </a:extLst>
          </p:cNvPr>
          <p:cNvSpPr/>
          <p:nvPr/>
        </p:nvSpPr>
        <p:spPr>
          <a:xfrm rot="1857970">
            <a:off x="6011167" y="5171673"/>
            <a:ext cx="978408" cy="4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2E079C8-4473-4370-84E9-4F4D12E9758B}"/>
              </a:ext>
            </a:extLst>
          </p:cNvPr>
          <p:cNvSpPr/>
          <p:nvPr/>
        </p:nvSpPr>
        <p:spPr>
          <a:xfrm rot="1857970">
            <a:off x="6790161" y="3301618"/>
            <a:ext cx="978408" cy="4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989233-D632-4FD2-89BD-379AFF75B121}"/>
              </a:ext>
            </a:extLst>
          </p:cNvPr>
          <p:cNvSpPr/>
          <p:nvPr/>
        </p:nvSpPr>
        <p:spPr>
          <a:xfrm rot="1857970">
            <a:off x="7108091" y="4871487"/>
            <a:ext cx="978408" cy="4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3C2AE3D-3D2F-4825-8EE4-99023F380D57}"/>
              </a:ext>
            </a:extLst>
          </p:cNvPr>
          <p:cNvSpPr/>
          <p:nvPr/>
        </p:nvSpPr>
        <p:spPr>
          <a:xfrm rot="1857970">
            <a:off x="5477191" y="2895518"/>
            <a:ext cx="978408" cy="4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351593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B874-1123-4E0F-9938-DC1A33B8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Modelo </a:t>
            </a:r>
            <a:r>
              <a:rPr lang="es-HN" noProof="0" dirty="0" err="1"/>
              <a:t>phong</a:t>
            </a:r>
            <a:endParaRPr lang="es-H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0E50-6476-4EA2-9136-B7C3BB4FD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noProof="0" dirty="0" err="1"/>
              <a:t>Ambient</a:t>
            </a:r>
            <a:endParaRPr lang="es-HN" noProof="0" dirty="0"/>
          </a:p>
          <a:p>
            <a:r>
              <a:rPr lang="es-HN" noProof="0" dirty="0" err="1"/>
              <a:t>Diffuse</a:t>
            </a:r>
            <a:endParaRPr lang="es-HN" noProof="0" dirty="0"/>
          </a:p>
          <a:p>
            <a:r>
              <a:rPr lang="es-HN" noProof="0" dirty="0" err="1"/>
              <a:t>Specular</a:t>
            </a:r>
            <a:endParaRPr lang="es-HN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E2A513-CD1A-468E-82A4-6025814B9213}"/>
              </a:ext>
            </a:extLst>
          </p:cNvPr>
          <p:cNvSpPr/>
          <p:nvPr/>
        </p:nvSpPr>
        <p:spPr>
          <a:xfrm>
            <a:off x="5029200" y="5432612"/>
            <a:ext cx="4168588" cy="349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7DBB17-BA32-4F0E-8F46-E63FEEAC8CCB}"/>
              </a:ext>
            </a:extLst>
          </p:cNvPr>
          <p:cNvCxnSpPr>
            <a:cxnSpLocks/>
          </p:cNvCxnSpPr>
          <p:nvPr/>
        </p:nvCxnSpPr>
        <p:spPr>
          <a:xfrm flipV="1">
            <a:off x="6947647" y="4061013"/>
            <a:ext cx="0" cy="137159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E8D3C7-8E68-4C80-AF37-47808A958B09}"/>
              </a:ext>
            </a:extLst>
          </p:cNvPr>
          <p:cNvCxnSpPr>
            <a:cxnSpLocks/>
          </p:cNvCxnSpPr>
          <p:nvPr/>
        </p:nvCxnSpPr>
        <p:spPr>
          <a:xfrm flipH="1" flipV="1">
            <a:off x="5441576" y="4150659"/>
            <a:ext cx="1506072" cy="12819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4EA5CB-4645-4648-BE15-047B7B85E06E}"/>
              </a:ext>
            </a:extLst>
          </p:cNvPr>
          <p:cNvSpPr txBox="1"/>
          <p:nvPr/>
        </p:nvSpPr>
        <p:spPr>
          <a:xfrm>
            <a:off x="7022806" y="437568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s-H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CB96F-6D43-4E66-ACCE-E5B874D970A2}"/>
              </a:ext>
            </a:extLst>
          </p:cNvPr>
          <p:cNvSpPr txBox="1"/>
          <p:nvPr/>
        </p:nvSpPr>
        <p:spPr>
          <a:xfrm>
            <a:off x="6034448" y="429627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s-H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537619-1D20-4C90-A0A3-F8801CE9F1E7}"/>
              </a:ext>
            </a:extLst>
          </p:cNvPr>
          <p:cNvCxnSpPr>
            <a:cxnSpLocks/>
          </p:cNvCxnSpPr>
          <p:nvPr/>
        </p:nvCxnSpPr>
        <p:spPr>
          <a:xfrm flipV="1">
            <a:off x="6988588" y="4150659"/>
            <a:ext cx="1348588" cy="128195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DC1B97-BD16-44DD-8F0B-CCE56D93FC8E}"/>
              </a:ext>
            </a:extLst>
          </p:cNvPr>
          <p:cNvSpPr txBox="1"/>
          <p:nvPr/>
        </p:nvSpPr>
        <p:spPr>
          <a:xfrm>
            <a:off x="8272684" y="429627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es-H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18F96C-8EBE-4463-9C16-034482AD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53000" y="3636982"/>
            <a:ext cx="564776" cy="7530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9B9684-3434-48A9-97C8-9222392AB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10655" y="3964193"/>
            <a:ext cx="628809" cy="62880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7C6122-F31B-4048-BED9-55F3464BCC74}"/>
              </a:ext>
            </a:extLst>
          </p:cNvPr>
          <p:cNvCxnSpPr>
            <a:cxnSpLocks/>
          </p:cNvCxnSpPr>
          <p:nvPr/>
        </p:nvCxnSpPr>
        <p:spPr>
          <a:xfrm flipH="1" flipV="1">
            <a:off x="3473682" y="4390017"/>
            <a:ext cx="3514906" cy="104259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3690FE-A3E0-4548-BBC8-D7E9BD0CEAAA}"/>
              </a:ext>
            </a:extLst>
          </p:cNvPr>
          <p:cNvSpPr txBox="1"/>
          <p:nvPr/>
        </p:nvSpPr>
        <p:spPr>
          <a:xfrm>
            <a:off x="4008194" y="40408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2806313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3CDE-28F7-40FA-A59B-E4A77A28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424" y="0"/>
            <a:ext cx="8610600" cy="1293028"/>
          </a:xfrm>
        </p:spPr>
        <p:txBody>
          <a:bodyPr/>
          <a:lstStyle/>
          <a:p>
            <a:r>
              <a:rPr lang="es-HN" noProof="0" dirty="0"/>
              <a:t>Modelo </a:t>
            </a:r>
            <a:r>
              <a:rPr lang="es-HN" noProof="0" dirty="0" err="1"/>
              <a:t>phong</a:t>
            </a:r>
            <a:endParaRPr lang="es-HN" noProof="0" dirty="0"/>
          </a:p>
        </p:txBody>
      </p:sp>
      <p:pic>
        <p:nvPicPr>
          <p:cNvPr id="5122" name="Picture 2" descr="Image result for ambient diffuse specular">
            <a:extLst>
              <a:ext uri="{FF2B5EF4-FFF2-40B4-BE49-F238E27FC236}">
                <a16:creationId xmlns:a16="http://schemas.microsoft.com/office/drawing/2014/main" id="{D41B10E3-BE8B-4C0F-B385-1F75EC54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42" y="1363032"/>
            <a:ext cx="7466480" cy="206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ambient diffuse specular">
            <a:extLst>
              <a:ext uri="{FF2B5EF4-FFF2-40B4-BE49-F238E27FC236}">
                <a16:creationId xmlns:a16="http://schemas.microsoft.com/office/drawing/2014/main" id="{DA7663F4-7DA6-44BD-A9C9-26A3130D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79" y="3817284"/>
            <a:ext cx="8217834" cy="240479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721601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FC2E04-D836-40E2-B496-098E4C6B1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HN" noProof="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110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A77A-1962-4E46-9F4A-0AA968DB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Hola mundo versión 3D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B19B3-2E10-4E7E-AF86-6A8CC72C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75" b="100000" l="0" r="100000">
                        <a14:foregroundMark x1="45437" y1="32068" x2="45437" y2="32068"/>
                        <a14:foregroundMark x1="52091" y1="22770" x2="52091" y2="22770"/>
                        <a14:foregroundMark x1="50190" y1="4175" x2="50190" y2="4175"/>
                        <a14:foregroundMark x1="49620" y1="4744" x2="49620" y2="4744"/>
                        <a14:foregroundMark x1="5894" y1="94307" x2="5894" y2="94307"/>
                        <a14:foregroundMark x1="5323" y1="95256" x2="3232" y2="97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3523" y="1737418"/>
            <a:ext cx="5010849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0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F1B9A-3AD4-4639-B8B4-34C56D897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1218" y="629243"/>
            <a:ext cx="3071956" cy="2799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EF97A-3332-4B93-9504-954E8863E226}"/>
              </a:ext>
            </a:extLst>
          </p:cNvPr>
          <p:cNvSpPr txBox="1"/>
          <p:nvPr/>
        </p:nvSpPr>
        <p:spPr>
          <a:xfrm>
            <a:off x="2368826" y="6858000"/>
            <a:ext cx="7454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900">
                <a:hlinkClick r:id="rId4" tooltip="http://www.thaigoodview.com/node/161515"/>
              </a:rPr>
              <a:t>This Photo</a:t>
            </a:r>
            <a:r>
              <a:rPr lang="es-HN" sz="900"/>
              <a:t> by Unknown Author is licensed under </a:t>
            </a:r>
            <a:r>
              <a:rPr lang="es-HN" sz="900">
                <a:hlinkClick r:id="rId5" tooltip="https://creativecommons.org/licenses/by-nc-sa/3.0/"/>
              </a:rPr>
              <a:t>CC BY-SA-NC</a:t>
            </a:r>
            <a:endParaRPr lang="es-HN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8246B-5E5F-442A-BEC0-39D9FB1FF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83" b="97283" l="10000" r="842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678" y="1263257"/>
            <a:ext cx="3525025" cy="3243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BF0FDD-20F5-461D-A43C-44063C3C8080}"/>
              </a:ext>
            </a:extLst>
          </p:cNvPr>
          <p:cNvSpPr txBox="1"/>
          <p:nvPr/>
        </p:nvSpPr>
        <p:spPr>
          <a:xfrm>
            <a:off x="2518826" y="7008000"/>
            <a:ext cx="7454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900">
                <a:hlinkClick r:id="rId4" tooltip="http://www.thaigoodview.com/node/161515"/>
              </a:rPr>
              <a:t>This Photo</a:t>
            </a:r>
            <a:r>
              <a:rPr lang="es-HN" sz="900"/>
              <a:t> by Unknown Author is licensed under </a:t>
            </a:r>
            <a:r>
              <a:rPr lang="es-HN" sz="900">
                <a:hlinkClick r:id="rId5" tooltip="https://creativecommons.org/licenses/by-nc-sa/3.0/"/>
              </a:rPr>
              <a:t>CC BY-SA-NC</a:t>
            </a:r>
            <a:endParaRPr lang="es-HN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428F53-146E-469C-99F2-1375A5361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" b="100000" l="0" r="100000">
                        <a14:foregroundMark x1="45437" y1="32068" x2="45437" y2="32068"/>
                        <a14:foregroundMark x1="52091" y1="22770" x2="52091" y2="22770"/>
                        <a14:foregroundMark x1="50190" y1="4175" x2="50190" y2="4175"/>
                        <a14:foregroundMark x1="49620" y1="4744" x2="49620" y2="4744"/>
                        <a14:foregroundMark x1="5894" y1="94307" x2="5894" y2="94307"/>
                        <a14:foregroundMark x1="5323" y1="95256" x2="3232" y2="97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3254" y="1731941"/>
            <a:ext cx="1325479" cy="132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F0280E-2047-4172-9CF0-BA4AA7BCDF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" b="100000" l="0" r="100000">
                        <a14:foregroundMark x1="45437" y1="32068" x2="45437" y2="32068"/>
                        <a14:foregroundMark x1="52091" y1="22770" x2="52091" y2="22770"/>
                        <a14:foregroundMark x1="50190" y1="4175" x2="50190" y2="4175"/>
                        <a14:foregroundMark x1="49620" y1="4744" x2="49620" y2="4744"/>
                        <a14:foregroundMark x1="5894" y1="94307" x2="5894" y2="94307"/>
                        <a14:foregroundMark x1="5323" y1="95256" x2="3232" y2="97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7558" y="1610084"/>
            <a:ext cx="1325479" cy="1327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381581-9BBB-400E-8C69-548EECC0D9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V="1">
            <a:off x="7364187" y="3775165"/>
            <a:ext cx="912223" cy="9122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16120E-A8E0-42D9-9463-7247B4C4E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V="1">
            <a:off x="7364185" y="5184800"/>
            <a:ext cx="912223" cy="9122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F913A1-8AD8-4489-BA7F-BE99318074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218826" y="4565745"/>
            <a:ext cx="2976241" cy="21503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356346-1F03-4738-9A06-783BA82B2F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" b="100000" l="0" r="100000">
                        <a14:foregroundMark x1="45437" y1="32068" x2="45437" y2="32068"/>
                        <a14:foregroundMark x1="52091" y1="22770" x2="52091" y2="22770"/>
                        <a14:foregroundMark x1="50190" y1="4175" x2="50190" y2="4175"/>
                        <a14:foregroundMark x1="49620" y1="4744" x2="49620" y2="4744"/>
                        <a14:foregroundMark x1="5894" y1="94307" x2="5894" y2="94307"/>
                        <a14:foregroundMark x1="5323" y1="95256" x2="3232" y2="97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84" y="4724081"/>
            <a:ext cx="1325479" cy="132799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269A39-93C7-48A4-AA2A-332FFE123D19}"/>
              </a:ext>
            </a:extLst>
          </p:cNvPr>
          <p:cNvCxnSpPr>
            <a:cxnSpLocks/>
          </p:cNvCxnSpPr>
          <p:nvPr/>
        </p:nvCxnSpPr>
        <p:spPr>
          <a:xfrm>
            <a:off x="7820297" y="3059940"/>
            <a:ext cx="0" cy="59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CAEB5C-CB7E-425D-B293-7D5F284F17CC}"/>
              </a:ext>
            </a:extLst>
          </p:cNvPr>
          <p:cNvCxnSpPr>
            <a:cxnSpLocks/>
          </p:cNvCxnSpPr>
          <p:nvPr/>
        </p:nvCxnSpPr>
        <p:spPr>
          <a:xfrm>
            <a:off x="7820296" y="4724081"/>
            <a:ext cx="0" cy="37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41E6B6-81CE-4940-95F6-B4BB4A05D98B}"/>
              </a:ext>
            </a:extLst>
          </p:cNvPr>
          <p:cNvCxnSpPr>
            <a:cxnSpLocks/>
          </p:cNvCxnSpPr>
          <p:nvPr/>
        </p:nvCxnSpPr>
        <p:spPr>
          <a:xfrm flipH="1">
            <a:off x="4492735" y="5623494"/>
            <a:ext cx="2664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3582A1-149D-4359-AEE0-2C04BCCCB1EE}"/>
              </a:ext>
            </a:extLst>
          </p:cNvPr>
          <p:cNvCxnSpPr>
            <a:cxnSpLocks/>
          </p:cNvCxnSpPr>
          <p:nvPr/>
        </p:nvCxnSpPr>
        <p:spPr>
          <a:xfrm>
            <a:off x="3694287" y="2468869"/>
            <a:ext cx="3194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1D5ADB5-D5D9-4B3F-8D18-2A11D74F7537}"/>
              </a:ext>
            </a:extLst>
          </p:cNvPr>
          <p:cNvSpPr txBox="1"/>
          <p:nvPr/>
        </p:nvSpPr>
        <p:spPr>
          <a:xfrm>
            <a:off x="8484991" y="400531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Shader</a:t>
            </a:r>
            <a:endParaRPr lang="es-H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890B7E-3253-4A28-9821-C5CCBCF15EBD}"/>
              </a:ext>
            </a:extLst>
          </p:cNvPr>
          <p:cNvSpPr txBox="1"/>
          <p:nvPr/>
        </p:nvSpPr>
        <p:spPr>
          <a:xfrm>
            <a:off x="8483035" y="535665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Shader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59933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F1B9A-3AD4-4639-B8B4-34C56D897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93869" y="1183150"/>
            <a:ext cx="3071956" cy="2799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EF97A-3332-4B93-9504-954E8863E226}"/>
              </a:ext>
            </a:extLst>
          </p:cNvPr>
          <p:cNvSpPr txBox="1"/>
          <p:nvPr/>
        </p:nvSpPr>
        <p:spPr>
          <a:xfrm>
            <a:off x="2368826" y="6858000"/>
            <a:ext cx="7454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900">
                <a:hlinkClick r:id="rId4" tooltip="http://www.thaigoodview.com/node/161515"/>
              </a:rPr>
              <a:t>This Photo</a:t>
            </a:r>
            <a:r>
              <a:rPr lang="es-HN" sz="900"/>
              <a:t> by Unknown Author is licensed under </a:t>
            </a:r>
            <a:r>
              <a:rPr lang="es-HN" sz="900">
                <a:hlinkClick r:id="rId5" tooltip="https://creativecommons.org/licenses/by-nc-sa/3.0/"/>
              </a:rPr>
              <a:t>CC BY-SA-NC</a:t>
            </a:r>
            <a:endParaRPr lang="es-HN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8246B-5E5F-442A-BEC0-39D9FB1FF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83" b="97283" l="10000" r="842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678" y="1263257"/>
            <a:ext cx="3525025" cy="3243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BF0FDD-20F5-461D-A43C-44063C3C8080}"/>
              </a:ext>
            </a:extLst>
          </p:cNvPr>
          <p:cNvSpPr txBox="1"/>
          <p:nvPr/>
        </p:nvSpPr>
        <p:spPr>
          <a:xfrm>
            <a:off x="2518826" y="7008000"/>
            <a:ext cx="7454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900">
                <a:hlinkClick r:id="rId4" tooltip="http://www.thaigoodview.com/node/161515"/>
              </a:rPr>
              <a:t>This Photo</a:t>
            </a:r>
            <a:r>
              <a:rPr lang="es-HN" sz="900"/>
              <a:t> by Unknown Author is licensed under </a:t>
            </a:r>
            <a:r>
              <a:rPr lang="es-HN" sz="900">
                <a:hlinkClick r:id="rId5" tooltip="https://creativecommons.org/licenses/by-nc-sa/3.0/"/>
              </a:rPr>
              <a:t>CC BY-SA-NC</a:t>
            </a:r>
            <a:endParaRPr lang="es-HN" sz="9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81581-9BBB-400E-8C69-548EECC0D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V="1">
            <a:off x="3814164" y="1585713"/>
            <a:ext cx="912223" cy="9122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16120E-A8E0-42D9-9463-7247B4C4E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V="1">
            <a:off x="3814162" y="2995348"/>
            <a:ext cx="912223" cy="91222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D5ADB5-D5D9-4B3F-8D18-2A11D74F7537}"/>
              </a:ext>
            </a:extLst>
          </p:cNvPr>
          <p:cNvSpPr txBox="1"/>
          <p:nvPr/>
        </p:nvSpPr>
        <p:spPr>
          <a:xfrm>
            <a:off x="4934968" y="181585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Shader</a:t>
            </a:r>
            <a:endParaRPr lang="es-H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890B7E-3253-4A28-9821-C5CCBCF15EBD}"/>
              </a:ext>
            </a:extLst>
          </p:cNvPr>
          <p:cNvSpPr txBox="1"/>
          <p:nvPr/>
        </p:nvSpPr>
        <p:spPr>
          <a:xfrm>
            <a:off x="4933012" y="316720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Shader</a:t>
            </a:r>
            <a:endParaRPr lang="es-H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01F65A-AC98-468C-A413-22E7656969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V="1">
            <a:off x="8305482" y="3982907"/>
            <a:ext cx="912223" cy="9122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ED2B88-C0FF-4F1B-AE01-7F5C78258C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V="1">
            <a:off x="8305480" y="5392542"/>
            <a:ext cx="912223" cy="9122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635B9A-379F-40BC-A579-75C184E55653}"/>
              </a:ext>
            </a:extLst>
          </p:cNvPr>
          <p:cNvSpPr txBox="1"/>
          <p:nvPr/>
        </p:nvSpPr>
        <p:spPr>
          <a:xfrm>
            <a:off x="9426286" y="421305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Shader</a:t>
            </a:r>
            <a:endParaRPr lang="es-H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5EF87C-5083-4DDD-8378-85258ED966F5}"/>
              </a:ext>
            </a:extLst>
          </p:cNvPr>
          <p:cNvSpPr txBox="1"/>
          <p:nvPr/>
        </p:nvSpPr>
        <p:spPr>
          <a:xfrm>
            <a:off x="9424330" y="556439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Shader</a:t>
            </a:r>
            <a:endParaRPr lang="es-H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E9ABAB-1B33-4CC1-8F4C-870E3CC2C401}"/>
              </a:ext>
            </a:extLst>
          </p:cNvPr>
          <p:cNvCxnSpPr/>
          <p:nvPr/>
        </p:nvCxnSpPr>
        <p:spPr>
          <a:xfrm>
            <a:off x="3307976" y="4276165"/>
            <a:ext cx="4831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C5A771-2BC1-4DF9-B5C4-01FE6409A244}"/>
              </a:ext>
            </a:extLst>
          </p:cNvPr>
          <p:cNvCxnSpPr>
            <a:cxnSpLocks/>
          </p:cNvCxnSpPr>
          <p:nvPr/>
        </p:nvCxnSpPr>
        <p:spPr>
          <a:xfrm>
            <a:off x="3307976" y="4305363"/>
            <a:ext cx="4788925" cy="150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C6851D-91AD-4148-ACBE-75877EAAC346}"/>
              </a:ext>
            </a:extLst>
          </p:cNvPr>
          <p:cNvCxnSpPr>
            <a:cxnSpLocks/>
          </p:cNvCxnSpPr>
          <p:nvPr/>
        </p:nvCxnSpPr>
        <p:spPr>
          <a:xfrm flipH="1">
            <a:off x="8750417" y="4565412"/>
            <a:ext cx="11174" cy="79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9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3923F9-B796-42F8-93D6-0B4F3131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3320"/>
            <a:ext cx="8610600" cy="1293028"/>
          </a:xfrm>
        </p:spPr>
        <p:txBody>
          <a:bodyPr/>
          <a:lstStyle/>
          <a:p>
            <a:r>
              <a:rPr lang="es-HN" noProof="0" dirty="0"/>
              <a:t>¿En que consiste el 3d?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29AD46-890B-459A-A6AA-9D4A8C05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1706"/>
            <a:ext cx="10820400" cy="4806980"/>
          </a:xfrm>
        </p:spPr>
        <p:txBody>
          <a:bodyPr>
            <a:normAutofit/>
          </a:bodyPr>
          <a:lstStyle/>
          <a:p>
            <a:r>
              <a:rPr lang="es-HN" sz="2800" noProof="0" dirty="0"/>
              <a:t>Tamaño Relativo</a:t>
            </a:r>
          </a:p>
          <a:p>
            <a:r>
              <a:rPr lang="es-HN" sz="2800" noProof="0" dirty="0"/>
              <a:t>Perspectiva</a:t>
            </a:r>
          </a:p>
          <a:p>
            <a:r>
              <a:rPr lang="es-HN" sz="2800" noProof="0" dirty="0"/>
              <a:t>“</a:t>
            </a:r>
            <a:r>
              <a:rPr lang="es-HN" sz="2800" noProof="0" dirty="0" err="1"/>
              <a:t>Motion</a:t>
            </a:r>
            <a:r>
              <a:rPr lang="es-HN" sz="2800" noProof="0" dirty="0"/>
              <a:t> Parallax”</a:t>
            </a:r>
          </a:p>
          <a:p>
            <a:r>
              <a:rPr lang="es-HN" sz="2800" noProof="0" dirty="0"/>
              <a:t>“</a:t>
            </a:r>
            <a:r>
              <a:rPr lang="es-HN" sz="2800" noProof="0" dirty="0" err="1"/>
              <a:t>Occlusion</a:t>
            </a:r>
            <a:r>
              <a:rPr lang="es-HN" sz="2800" noProof="0" dirty="0"/>
              <a:t>”</a:t>
            </a:r>
          </a:p>
          <a:p>
            <a:r>
              <a:rPr lang="es-HN" sz="2800" noProof="0" dirty="0"/>
              <a:t>Texturización</a:t>
            </a:r>
          </a:p>
          <a:p>
            <a:r>
              <a:rPr lang="es-HN" sz="2800" noProof="0" dirty="0"/>
              <a:t>Iluminación / Sombreado</a:t>
            </a:r>
          </a:p>
          <a:p>
            <a:r>
              <a:rPr lang="es-HN" sz="2800" noProof="0" dirty="0"/>
              <a:t>Niebla de distancia / desaturación / Perdida de contraste/</a:t>
            </a:r>
          </a:p>
          <a:p>
            <a:r>
              <a:rPr lang="es-HN" sz="2800" noProof="0" dirty="0"/>
              <a:t>Convergencia binocular</a:t>
            </a:r>
          </a:p>
          <a:p>
            <a:r>
              <a:rPr lang="es-HN" sz="2800" noProof="0" dirty="0"/>
              <a:t>Efectos estereoscópicos</a:t>
            </a:r>
          </a:p>
        </p:txBody>
      </p:sp>
    </p:spTree>
    <p:extLst>
      <p:ext uri="{BB962C8B-B14F-4D97-AF65-F5344CB8AC3E}">
        <p14:creationId xmlns:p14="http://schemas.microsoft.com/office/powerpoint/2010/main" val="255764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ABD3-CB34-4657-A550-94339C34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33447"/>
            <a:ext cx="8610600" cy="1293028"/>
          </a:xfrm>
        </p:spPr>
        <p:txBody>
          <a:bodyPr/>
          <a:lstStyle/>
          <a:p>
            <a:r>
              <a:rPr lang="es-HN" noProof="0" dirty="0"/>
              <a:t>Vectores y puntos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D47D8-A885-4956-80B1-47FBCD399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0167" y1="10980" x2="10167" y2="10980"/>
                        <a14:foregroundMark x1="11250" y1="20686" x2="11250" y2="20686"/>
                        <a14:foregroundMark x1="15667" y1="12843" x2="15667" y2="12843"/>
                        <a14:foregroundMark x1="16083" y1="7745" x2="16083" y2="7745"/>
                        <a14:foregroundMark x1="6500" y1="7941" x2="6500" y2="7941"/>
                        <a14:foregroundMark x1="6917" y1="26569" x2="6917" y2="26569"/>
                        <a14:foregroundMark x1="11000" y1="47647" x2="11000" y2="47647"/>
                        <a14:foregroundMark x1="19083" y1="65000" x2="19083" y2="65000"/>
                        <a14:foregroundMark x1="16250" y1="70686" x2="16250" y2="70686"/>
                        <a14:foregroundMark x1="13000" y1="76863" x2="13000" y2="76863"/>
                        <a14:foregroundMark x1="92917" y1="44118" x2="92917" y2="44118"/>
                        <a14:foregroundMark x1="75833" y1="83039" x2="75833" y2="83039"/>
                        <a14:foregroundMark x1="80167" y1="73922" x2="80167" y2="73922"/>
                        <a14:foregroundMark x1="78417" y1="66275" x2="78417" y2="66275"/>
                        <a14:foregroundMark x1="75500" y1="74118" x2="75500" y2="74118"/>
                        <a14:foregroundMark x1="81083" y1="81078" x2="81083" y2="81078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95170" y="1547948"/>
            <a:ext cx="5601660" cy="476141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3BEF230-6415-49FD-BAF6-3D2282A7745A}"/>
              </a:ext>
            </a:extLst>
          </p:cNvPr>
          <p:cNvSpPr/>
          <p:nvPr/>
        </p:nvSpPr>
        <p:spPr>
          <a:xfrm>
            <a:off x="6043749" y="2612571"/>
            <a:ext cx="888274" cy="914400"/>
          </a:xfrm>
          <a:prstGeom prst="ellipse">
            <a:avLst/>
          </a:prstGeom>
          <a:noFill/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1214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4098</TotalTime>
  <Words>682</Words>
  <Application>Microsoft Office PowerPoint</Application>
  <PresentationFormat>Widescreen</PresentationFormat>
  <Paragraphs>179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Century Gothic</vt:lpstr>
      <vt:lpstr>Vapor Trail</vt:lpstr>
      <vt:lpstr>Introducción al 3d</vt:lpstr>
      <vt:lpstr>¿Por que 3D?</vt:lpstr>
      <vt:lpstr>PowerPoint Presentation</vt:lpstr>
      <vt:lpstr>¿Primer juego en 3d?</vt:lpstr>
      <vt:lpstr>Hola mundo versión 3D</vt:lpstr>
      <vt:lpstr>PowerPoint Presentation</vt:lpstr>
      <vt:lpstr>PowerPoint Presentation</vt:lpstr>
      <vt:lpstr>¿En que consiste el 3d?</vt:lpstr>
      <vt:lpstr>Vectores y puntos</vt:lpstr>
      <vt:lpstr>Vectores y puntos</vt:lpstr>
      <vt:lpstr>PowerPoint Presentation</vt:lpstr>
      <vt:lpstr>¿Que es un vector?</vt:lpstr>
      <vt:lpstr>Vectores equivalentes</vt:lpstr>
      <vt:lpstr>Operación de vectores: suma</vt:lpstr>
      <vt:lpstr>Operación de vectores: resta</vt:lpstr>
      <vt:lpstr>Operación en puntos: resta</vt:lpstr>
      <vt:lpstr>Operación en puntos: SUMA</vt:lpstr>
      <vt:lpstr>RESUMEN</vt:lpstr>
      <vt:lpstr>Vectores unitarios</vt:lpstr>
      <vt:lpstr>¿En que consiste el 3d?</vt:lpstr>
      <vt:lpstr>Coordenadas homogéneas</vt:lpstr>
      <vt:lpstr>Coordenadas homogéneas</vt:lpstr>
      <vt:lpstr>Coordenadas homogéneas</vt:lpstr>
      <vt:lpstr>Operación en puntos: SUMA</vt:lpstr>
      <vt:lpstr>Colocar punto en (2,3,0)</vt:lpstr>
      <vt:lpstr>traslación</vt:lpstr>
      <vt:lpstr>escala</vt:lpstr>
      <vt:lpstr>rotaciones</vt:lpstr>
      <vt:lpstr>transformaciones</vt:lpstr>
      <vt:lpstr>perspectiva</vt:lpstr>
      <vt:lpstr>perspectiva</vt:lpstr>
      <vt:lpstr>Demo</vt:lpstr>
      <vt:lpstr>jerarquías</vt:lpstr>
      <vt:lpstr>shaders</vt:lpstr>
      <vt:lpstr>texturas</vt:lpstr>
      <vt:lpstr>Demo</vt:lpstr>
      <vt:lpstr>iluminación</vt:lpstr>
      <vt:lpstr>iluminación</vt:lpstr>
      <vt:lpstr>Tipos de luces</vt:lpstr>
      <vt:lpstr>Luz de ambiente</vt:lpstr>
      <vt:lpstr>Luz puntual</vt:lpstr>
      <vt:lpstr>Luz distante</vt:lpstr>
      <vt:lpstr>Modelo phong</vt:lpstr>
      <vt:lpstr>Modelo phong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Introduccion al 3d</dc:title>
  <dc:creator>Julio Seaman</dc:creator>
  <cp:lastModifiedBy>Julio Seaman</cp:lastModifiedBy>
  <cp:revision>53</cp:revision>
  <dcterms:created xsi:type="dcterms:W3CDTF">2018-10-13T19:50:06Z</dcterms:created>
  <dcterms:modified xsi:type="dcterms:W3CDTF">2018-11-02T16:05:11Z</dcterms:modified>
</cp:coreProperties>
</file>